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1531" r:id="rId3"/>
    <p:sldId id="1525" r:id="rId4"/>
    <p:sldId id="1507" r:id="rId5"/>
    <p:sldId id="1519" r:id="rId6"/>
    <p:sldId id="1518" r:id="rId7"/>
    <p:sldId id="1546" r:id="rId8"/>
    <p:sldId id="1548" r:id="rId9"/>
    <p:sldId id="1532" r:id="rId10"/>
    <p:sldId id="1522" r:id="rId11"/>
    <p:sldId id="1538" r:id="rId12"/>
    <p:sldId id="1523" r:id="rId13"/>
    <p:sldId id="1510" r:id="rId14"/>
    <p:sldId id="1549" r:id="rId15"/>
    <p:sldId id="1542" r:id="rId16"/>
    <p:sldId id="1516" r:id="rId17"/>
    <p:sldId id="1544" r:id="rId18"/>
    <p:sldId id="1509" r:id="rId19"/>
    <p:sldId id="1534" r:id="rId20"/>
    <p:sldId id="1533" r:id="rId21"/>
    <p:sldId id="1545" r:id="rId22"/>
    <p:sldId id="1535" r:id="rId23"/>
    <p:sldId id="1550" r:id="rId24"/>
    <p:sldId id="1536"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2" userDrawn="1">
          <p15:clr>
            <a:srgbClr val="A4A3A4"/>
          </p15:clr>
        </p15:guide>
        <p15:guide id="2" pos="5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B19A7B"/>
    <a:srgbClr val="957B58"/>
    <a:srgbClr val="108BAF"/>
    <a:srgbClr val="80B926"/>
    <a:srgbClr val="706F6F"/>
    <a:srgbClr val="38808D"/>
    <a:srgbClr val="80BA26"/>
    <a:srgbClr val="0B878C"/>
    <a:srgbClr val="FEF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8" autoAdjust="0"/>
    <p:restoredTop sz="79272" autoAdjust="0"/>
  </p:normalViewPr>
  <p:slideViewPr>
    <p:cSldViewPr snapToGrid="0" showGuides="1">
      <p:cViewPr>
        <p:scale>
          <a:sx n="66" d="100"/>
          <a:sy n="66" d="100"/>
        </p:scale>
        <p:origin x="1482" y="486"/>
      </p:cViewPr>
      <p:guideLst>
        <p:guide orient="horz" pos="2952"/>
        <p:guide pos="504"/>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628DCF-86C1-4CBE-886F-09CF30C84FEB}" type="datetimeFigureOut">
              <a:rPr lang="en-GB" smtClean="0"/>
              <a:t>22/11/2024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0B2BD7-60D6-432C-A82E-2B069A2DD8F3}" type="slidenum">
              <a:rPr lang="en-GB" smtClean="0"/>
              <a:t>‹#›</a:t>
            </a:fld>
            <a:endParaRPr lang="en-GB"/>
          </a:p>
        </p:txBody>
      </p:sp>
    </p:spTree>
    <p:extLst>
      <p:ext uri="{BB962C8B-B14F-4D97-AF65-F5344CB8AC3E}">
        <p14:creationId xmlns:p14="http://schemas.microsoft.com/office/powerpoint/2010/main" val="1814591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Bay_of_Benga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30-45 </a:t>
            </a:r>
            <a:r>
              <a:rPr lang="en-US" altLang="zh-CN" dirty="0"/>
              <a:t>mins</a:t>
            </a:r>
            <a:endParaRPr lang="en-GB" dirty="0"/>
          </a:p>
        </p:txBody>
      </p:sp>
      <p:sp>
        <p:nvSpPr>
          <p:cNvPr id="4" name="Slide Number Placeholder 3"/>
          <p:cNvSpPr>
            <a:spLocks noGrp="1"/>
          </p:cNvSpPr>
          <p:nvPr>
            <p:ph type="sldNum" sz="quarter" idx="5"/>
          </p:nvPr>
        </p:nvSpPr>
        <p:spPr/>
        <p:txBody>
          <a:bodyPr/>
          <a:lstStyle/>
          <a:p>
            <a:fld id="{DD0B2BD7-60D6-432C-A82E-2B069A2DD8F3}" type="slidenum">
              <a:rPr lang="en-GB" smtClean="0"/>
              <a:t>1</a:t>
            </a:fld>
            <a:endParaRPr lang="en-GB"/>
          </a:p>
        </p:txBody>
      </p:sp>
    </p:spTree>
    <p:extLst>
      <p:ext uri="{BB962C8B-B14F-4D97-AF65-F5344CB8AC3E}">
        <p14:creationId xmlns:p14="http://schemas.microsoft.com/office/powerpoint/2010/main" val="549075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0B2BD7-60D6-432C-A82E-2B069A2DD8F3}" type="slidenum">
              <a:rPr lang="en-GB" smtClean="0"/>
              <a:t>18</a:t>
            </a:fld>
            <a:endParaRPr lang="en-GB"/>
          </a:p>
        </p:txBody>
      </p:sp>
    </p:spTree>
    <p:extLst>
      <p:ext uri="{BB962C8B-B14F-4D97-AF65-F5344CB8AC3E}">
        <p14:creationId xmlns:p14="http://schemas.microsoft.com/office/powerpoint/2010/main" val="209895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2CE54-2E15-D0FE-03B7-D43F1D244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4EE8B-9B42-DD66-739E-0603FFDE5F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8A813-CDA4-2064-D1FF-3A2AC3F2CDE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F4F6B3C-4D83-A075-58BD-949C521A17C2}"/>
              </a:ext>
            </a:extLst>
          </p:cNvPr>
          <p:cNvSpPr>
            <a:spLocks noGrp="1"/>
          </p:cNvSpPr>
          <p:nvPr>
            <p:ph type="sldNum" sz="quarter" idx="5"/>
          </p:nvPr>
        </p:nvSpPr>
        <p:spPr/>
        <p:txBody>
          <a:bodyPr/>
          <a:lstStyle/>
          <a:p>
            <a:fld id="{DD0B2BD7-60D6-432C-A82E-2B069A2DD8F3}" type="slidenum">
              <a:rPr lang="en-GB" smtClean="0"/>
              <a:t>22</a:t>
            </a:fld>
            <a:endParaRPr lang="en-GB"/>
          </a:p>
        </p:txBody>
      </p:sp>
    </p:spTree>
    <p:extLst>
      <p:ext uri="{BB962C8B-B14F-4D97-AF65-F5344CB8AC3E}">
        <p14:creationId xmlns:p14="http://schemas.microsoft.com/office/powerpoint/2010/main" val="3042747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25EA-48D1-3587-24F1-D5C07A9B2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F599C-941B-9789-EABA-42E6F888A2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7AC00-C51D-1DD5-10CF-1C3E3D38D9F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2190ED7-CCF8-4112-186A-F8BF4C876386}"/>
              </a:ext>
            </a:extLst>
          </p:cNvPr>
          <p:cNvSpPr>
            <a:spLocks noGrp="1"/>
          </p:cNvSpPr>
          <p:nvPr>
            <p:ph type="sldNum" sz="quarter" idx="5"/>
          </p:nvPr>
        </p:nvSpPr>
        <p:spPr/>
        <p:txBody>
          <a:bodyPr/>
          <a:lstStyle/>
          <a:p>
            <a:fld id="{DD0B2BD7-60D6-432C-A82E-2B069A2DD8F3}" type="slidenum">
              <a:rPr lang="en-GB" smtClean="0"/>
              <a:t>23</a:t>
            </a:fld>
            <a:endParaRPr lang="en-GB"/>
          </a:p>
        </p:txBody>
      </p:sp>
    </p:spTree>
    <p:extLst>
      <p:ext uri="{BB962C8B-B14F-4D97-AF65-F5344CB8AC3E}">
        <p14:creationId xmlns:p14="http://schemas.microsoft.com/office/powerpoint/2010/main" val="2088774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Dana at its peak intensity over the </a:t>
            </a:r>
            <a:r>
              <a:rPr lang="en-US" b="0" i="0" u="none" strike="noStrike" dirty="0">
                <a:effectLst/>
                <a:latin typeface="Arial" panose="020B0604020202020204" pitchFamily="34" charset="0"/>
                <a:hlinkClick r:id="rId3" tooltip="Bay of Bengal"/>
              </a:rPr>
              <a:t>Bay of Bengal</a:t>
            </a:r>
            <a:r>
              <a:rPr lang="en-US" b="0" i="0" dirty="0">
                <a:solidFill>
                  <a:srgbClr val="000000"/>
                </a:solidFill>
                <a:effectLst/>
                <a:latin typeface="Arial" panose="020B0604020202020204" pitchFamily="34" charset="0"/>
              </a:rPr>
              <a:t> on October 24</a:t>
            </a:r>
          </a:p>
          <a:p>
            <a:endParaRPr lang="en-US"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rial" panose="020B0604020202020204" pitchFamily="34" charset="0"/>
              </a:rPr>
              <a:t>Strongest near </a:t>
            </a:r>
            <a:r>
              <a:rPr lang="en-GB" b="1" i="0" dirty="0" err="1">
                <a:solidFill>
                  <a:srgbClr val="0F0F0F"/>
                </a:solidFill>
                <a:effectLst/>
                <a:latin typeface="Roboto" panose="02000000000000000000" pitchFamily="2" charset="0"/>
              </a:rPr>
              <a:t>BhitarKanika</a:t>
            </a:r>
            <a:endParaRPr lang="en-GB" b="1" i="0" dirty="0">
              <a:solidFill>
                <a:srgbClr val="0F0F0F"/>
              </a:solidFill>
              <a:effectLst/>
              <a:latin typeface="Roboto" panose="02000000000000000000" pitchFamily="2" charset="0"/>
            </a:endParaRPr>
          </a:p>
          <a:p>
            <a:endParaRPr lang="en-GB" dirty="0"/>
          </a:p>
        </p:txBody>
      </p:sp>
      <p:sp>
        <p:nvSpPr>
          <p:cNvPr id="4" name="Slide Number Placeholder 3"/>
          <p:cNvSpPr>
            <a:spLocks noGrp="1"/>
          </p:cNvSpPr>
          <p:nvPr>
            <p:ph type="sldNum" sz="quarter" idx="5"/>
          </p:nvPr>
        </p:nvSpPr>
        <p:spPr/>
        <p:txBody>
          <a:bodyPr/>
          <a:lstStyle/>
          <a:p>
            <a:fld id="{DD0B2BD7-60D6-432C-A82E-2B069A2DD8F3}" type="slidenum">
              <a:rPr lang="en-GB" smtClean="0"/>
              <a:t>2</a:t>
            </a:fld>
            <a:endParaRPr lang="en-GB"/>
          </a:p>
        </p:txBody>
      </p:sp>
    </p:spTree>
    <p:extLst>
      <p:ext uri="{BB962C8B-B14F-4D97-AF65-F5344CB8AC3E}">
        <p14:creationId xmlns:p14="http://schemas.microsoft.com/office/powerpoint/2010/main" val="2904265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3"/>
                </a:solidFill>
                <a:effectLst/>
                <a:latin typeface="Roboto" panose="02000000000000000000" pitchFamily="2" charset="0"/>
              </a:rPr>
              <a:t>Florida Institute of Technology</a:t>
            </a:r>
            <a:endParaRPr lang="en-GB" dirty="0"/>
          </a:p>
        </p:txBody>
      </p:sp>
      <p:sp>
        <p:nvSpPr>
          <p:cNvPr id="4" name="Slide Number Placeholder 3"/>
          <p:cNvSpPr>
            <a:spLocks noGrp="1"/>
          </p:cNvSpPr>
          <p:nvPr>
            <p:ph type="sldNum" sz="quarter" idx="5"/>
          </p:nvPr>
        </p:nvSpPr>
        <p:spPr/>
        <p:txBody>
          <a:bodyPr/>
          <a:lstStyle/>
          <a:p>
            <a:fld id="{DD0B2BD7-60D6-432C-A82E-2B069A2DD8F3}" type="slidenum">
              <a:rPr lang="en-GB" smtClean="0"/>
              <a:t>3</a:t>
            </a:fld>
            <a:endParaRPr lang="en-GB"/>
          </a:p>
        </p:txBody>
      </p:sp>
    </p:spTree>
    <p:extLst>
      <p:ext uri="{BB962C8B-B14F-4D97-AF65-F5344CB8AC3E}">
        <p14:creationId xmlns:p14="http://schemas.microsoft.com/office/powerpoint/2010/main" val="126881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https://www.ipcc.ch/site/assets/uploads/sites/3/2019/11/IPCC-SROCC-TS_4.jpg</a:t>
            </a:r>
          </a:p>
        </p:txBody>
      </p:sp>
      <p:sp>
        <p:nvSpPr>
          <p:cNvPr id="4" name="Slide Number Placeholder 3"/>
          <p:cNvSpPr>
            <a:spLocks noGrp="1"/>
          </p:cNvSpPr>
          <p:nvPr>
            <p:ph type="sldNum" sz="quarter" idx="5"/>
          </p:nvPr>
        </p:nvSpPr>
        <p:spPr/>
        <p:txBody>
          <a:bodyPr/>
          <a:lstStyle/>
          <a:p>
            <a:fld id="{DD0B2BD7-60D6-432C-A82E-2B069A2DD8F3}" type="slidenum">
              <a:rPr lang="en-GB" smtClean="0"/>
              <a:t>4</a:t>
            </a:fld>
            <a:endParaRPr lang="en-GB"/>
          </a:p>
        </p:txBody>
      </p:sp>
    </p:spTree>
    <p:extLst>
      <p:ext uri="{BB962C8B-B14F-4D97-AF65-F5344CB8AC3E}">
        <p14:creationId xmlns:p14="http://schemas.microsoft.com/office/powerpoint/2010/main" val="1516699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000000"/>
                </a:solidFill>
                <a:effectLst/>
                <a:latin typeface="Inter"/>
              </a:rPr>
              <a:t>Norfolk   </a:t>
            </a:r>
          </a:p>
          <a:p>
            <a:r>
              <a:rPr lang="en-GB" dirty="0"/>
              <a:t>https://www.dailymail.co.uk/sciencetech/article-5945475/Marshlands-UK-VANISH-2100-sea-level-rise.html</a:t>
            </a:r>
          </a:p>
        </p:txBody>
      </p:sp>
      <p:sp>
        <p:nvSpPr>
          <p:cNvPr id="4" name="Slide Number Placeholder 3"/>
          <p:cNvSpPr>
            <a:spLocks noGrp="1"/>
          </p:cNvSpPr>
          <p:nvPr>
            <p:ph type="sldNum" sz="quarter" idx="5"/>
          </p:nvPr>
        </p:nvSpPr>
        <p:spPr/>
        <p:txBody>
          <a:bodyPr/>
          <a:lstStyle/>
          <a:p>
            <a:fld id="{DD0B2BD7-60D6-432C-A82E-2B069A2DD8F3}" type="slidenum">
              <a:rPr lang="en-GB" smtClean="0"/>
              <a:t>5</a:t>
            </a:fld>
            <a:endParaRPr lang="en-GB"/>
          </a:p>
        </p:txBody>
      </p:sp>
    </p:spTree>
    <p:extLst>
      <p:ext uri="{BB962C8B-B14F-4D97-AF65-F5344CB8AC3E}">
        <p14:creationId xmlns:p14="http://schemas.microsoft.com/office/powerpoint/2010/main" val="78187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 yrs</a:t>
            </a:r>
          </a:p>
          <a:p>
            <a:endParaRPr lang="en-GB" dirty="0"/>
          </a:p>
        </p:txBody>
      </p:sp>
      <p:sp>
        <p:nvSpPr>
          <p:cNvPr id="4" name="Slide Number Placeholder 3"/>
          <p:cNvSpPr>
            <a:spLocks noGrp="1"/>
          </p:cNvSpPr>
          <p:nvPr>
            <p:ph type="sldNum" sz="quarter" idx="5"/>
          </p:nvPr>
        </p:nvSpPr>
        <p:spPr/>
        <p:txBody>
          <a:bodyPr/>
          <a:lstStyle/>
          <a:p>
            <a:fld id="{DD0B2BD7-60D6-432C-A82E-2B069A2DD8F3}" type="slidenum">
              <a:rPr lang="en-GB" smtClean="0"/>
              <a:t>6</a:t>
            </a:fld>
            <a:endParaRPr lang="en-GB"/>
          </a:p>
        </p:txBody>
      </p:sp>
    </p:spTree>
    <p:extLst>
      <p:ext uri="{BB962C8B-B14F-4D97-AF65-F5344CB8AC3E}">
        <p14:creationId xmlns:p14="http://schemas.microsoft.com/office/powerpoint/2010/main" val="107455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vector regression (SVR), multiple linear regression (MLR), and extreme gradient boosting (</a:t>
            </a:r>
            <a:r>
              <a:rPr lang="en-US" dirty="0" err="1"/>
              <a:t>XGBoost</a:t>
            </a:r>
            <a:r>
              <a:rPr lang="en-US" dirty="0"/>
              <a:t>)</a:t>
            </a:r>
          </a:p>
          <a:p>
            <a:endParaRPr lang="en-US" dirty="0"/>
          </a:p>
          <a:p>
            <a:endParaRPr lang="en-US" dirty="0"/>
          </a:p>
          <a:p>
            <a:r>
              <a:rPr lang="en-US" dirty="0"/>
              <a:t>The use of DNN as a regression model has certain drawbacks. Firstly, the DNN model requires high data volume for accurate</a:t>
            </a:r>
          </a:p>
          <a:p>
            <a:r>
              <a:rPr lang="en-US" dirty="0"/>
              <a:t>regression. Secondly, due to the complexity of hyperparameter optimization in DNN models, only a few parameters can be optimized. In addition, DNNs involve computationally expensive processes, particularly when applied to large datasets and complex architectures. Future studies in wave attenuation prediction using DNN models should focus on devising algorithms to enhance the efficiency of the training process and investigating the integration of DNN algorithms with gradient boosting methods.</a:t>
            </a:r>
            <a:endParaRPr lang="en-GB" dirty="0"/>
          </a:p>
        </p:txBody>
      </p:sp>
      <p:sp>
        <p:nvSpPr>
          <p:cNvPr id="4" name="Slide Number Placeholder 3"/>
          <p:cNvSpPr>
            <a:spLocks noGrp="1"/>
          </p:cNvSpPr>
          <p:nvPr>
            <p:ph type="sldNum" sz="quarter" idx="5"/>
          </p:nvPr>
        </p:nvSpPr>
        <p:spPr/>
        <p:txBody>
          <a:bodyPr/>
          <a:lstStyle/>
          <a:p>
            <a:fld id="{DD0B2BD7-60D6-432C-A82E-2B069A2DD8F3}" type="slidenum">
              <a:rPr lang="en-GB" smtClean="0"/>
              <a:t>10</a:t>
            </a:fld>
            <a:endParaRPr lang="en-GB"/>
          </a:p>
        </p:txBody>
      </p:sp>
    </p:spTree>
    <p:extLst>
      <p:ext uri="{BB962C8B-B14F-4D97-AF65-F5344CB8AC3E}">
        <p14:creationId xmlns:p14="http://schemas.microsoft.com/office/powerpoint/2010/main" val="434088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https://theconversation.com/we-should-have-been-prepared-for-the-fukushima-tsunami-5735</a:t>
            </a:r>
          </a:p>
          <a:p>
            <a:endParaRPr lang="en-GB" dirty="0"/>
          </a:p>
          <a:p>
            <a:r>
              <a:rPr lang="en-GB" dirty="0"/>
              <a:t>Genetic Programming (GP),</a:t>
            </a:r>
          </a:p>
        </p:txBody>
      </p:sp>
      <p:sp>
        <p:nvSpPr>
          <p:cNvPr id="4" name="Slide Number Placeholder 3"/>
          <p:cNvSpPr>
            <a:spLocks noGrp="1"/>
          </p:cNvSpPr>
          <p:nvPr>
            <p:ph type="sldNum" sz="quarter" idx="5"/>
          </p:nvPr>
        </p:nvSpPr>
        <p:spPr/>
        <p:txBody>
          <a:bodyPr/>
          <a:lstStyle/>
          <a:p>
            <a:fld id="{DD0B2BD7-60D6-432C-A82E-2B069A2DD8F3}" type="slidenum">
              <a:rPr lang="en-GB" smtClean="0"/>
              <a:t>12</a:t>
            </a:fld>
            <a:endParaRPr lang="en-GB"/>
          </a:p>
        </p:txBody>
      </p:sp>
    </p:spTree>
    <p:extLst>
      <p:ext uri="{BB962C8B-B14F-4D97-AF65-F5344CB8AC3E}">
        <p14:creationId xmlns:p14="http://schemas.microsoft.com/office/powerpoint/2010/main" val="4274251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 inputs? </a:t>
            </a:r>
          </a:p>
          <a:p>
            <a:endParaRPr lang="en-GB" dirty="0"/>
          </a:p>
        </p:txBody>
      </p:sp>
      <p:sp>
        <p:nvSpPr>
          <p:cNvPr id="4" name="Slide Number Placeholder 3"/>
          <p:cNvSpPr>
            <a:spLocks noGrp="1"/>
          </p:cNvSpPr>
          <p:nvPr>
            <p:ph type="sldNum" sz="quarter" idx="5"/>
          </p:nvPr>
        </p:nvSpPr>
        <p:spPr/>
        <p:txBody>
          <a:bodyPr/>
          <a:lstStyle/>
          <a:p>
            <a:fld id="{DD0B2BD7-60D6-432C-A82E-2B069A2DD8F3}" type="slidenum">
              <a:rPr lang="en-GB" smtClean="0"/>
              <a:t>17</a:t>
            </a:fld>
            <a:endParaRPr lang="en-GB"/>
          </a:p>
        </p:txBody>
      </p:sp>
    </p:spTree>
    <p:extLst>
      <p:ext uri="{BB962C8B-B14F-4D97-AF65-F5344CB8AC3E}">
        <p14:creationId xmlns:p14="http://schemas.microsoft.com/office/powerpoint/2010/main" val="1735473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a:blip r:embed="rId2">
            <a:alphaModFix/>
          </a:blip>
          <a:stretch>
            <a:fillRect/>
          </a:stretch>
        </p:blipFill>
        <p:spPr>
          <a:xfrm>
            <a:off x="-117433" y="-270133"/>
            <a:ext cx="12901831" cy="7257265"/>
          </a:xfrm>
          <a:prstGeom prst="rect">
            <a:avLst/>
          </a:prstGeom>
          <a:noFill/>
          <a:ln>
            <a:noFill/>
          </a:ln>
        </p:spPr>
      </p:pic>
      <p:sp>
        <p:nvSpPr>
          <p:cNvPr id="14" name="Google Shape;14;p2"/>
          <p:cNvSpPr/>
          <p:nvPr/>
        </p:nvSpPr>
        <p:spPr>
          <a:xfrm>
            <a:off x="-201200" y="-339500"/>
            <a:ext cx="12991600" cy="7418800"/>
          </a:xfrm>
          <a:prstGeom prst="rect">
            <a:avLst/>
          </a:prstGeom>
          <a:solidFill>
            <a:srgbClr val="002147">
              <a:alpha val="9900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5" name="Google Shape;15;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000"/>
              <a:buNone/>
              <a:defRPr sz="4000" b="0">
                <a:solidFill>
                  <a:schemeClr val="lt1"/>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6" name="Google Shape;16;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000"/>
              <a:buNone/>
              <a:defRPr sz="2667">
                <a:solidFill>
                  <a:schemeClr val="lt1"/>
                </a:solidFill>
              </a:defRPr>
            </a:lvl1pPr>
            <a:lvl2pPr lvl="1" rtl="0">
              <a:lnSpc>
                <a:spcPct val="100000"/>
              </a:lnSpc>
              <a:spcBef>
                <a:spcPts val="0"/>
              </a:spcBef>
              <a:spcAft>
                <a:spcPts val="0"/>
              </a:spcAft>
              <a:buClr>
                <a:schemeClr val="lt1"/>
              </a:buClr>
              <a:buSzPts val="2800"/>
              <a:buNone/>
              <a:defRPr sz="3733">
                <a:solidFill>
                  <a:schemeClr val="lt1"/>
                </a:solidFill>
              </a:defRPr>
            </a:lvl2pPr>
            <a:lvl3pPr lvl="2" rtl="0">
              <a:lnSpc>
                <a:spcPct val="100000"/>
              </a:lnSpc>
              <a:spcBef>
                <a:spcPts val="0"/>
              </a:spcBef>
              <a:spcAft>
                <a:spcPts val="0"/>
              </a:spcAft>
              <a:buClr>
                <a:schemeClr val="lt1"/>
              </a:buClr>
              <a:buSzPts val="2800"/>
              <a:buNone/>
              <a:defRPr sz="3733">
                <a:solidFill>
                  <a:schemeClr val="lt1"/>
                </a:solidFill>
              </a:defRPr>
            </a:lvl3pPr>
            <a:lvl4pPr lvl="3" rtl="0">
              <a:lnSpc>
                <a:spcPct val="100000"/>
              </a:lnSpc>
              <a:spcBef>
                <a:spcPts val="0"/>
              </a:spcBef>
              <a:spcAft>
                <a:spcPts val="0"/>
              </a:spcAft>
              <a:buClr>
                <a:schemeClr val="lt1"/>
              </a:buClr>
              <a:buSzPts val="2800"/>
              <a:buNone/>
              <a:defRPr sz="3733">
                <a:solidFill>
                  <a:schemeClr val="lt1"/>
                </a:solidFill>
              </a:defRPr>
            </a:lvl4pPr>
            <a:lvl5pPr lvl="4" rtl="0">
              <a:lnSpc>
                <a:spcPct val="100000"/>
              </a:lnSpc>
              <a:spcBef>
                <a:spcPts val="0"/>
              </a:spcBef>
              <a:spcAft>
                <a:spcPts val="0"/>
              </a:spcAft>
              <a:buClr>
                <a:schemeClr val="lt1"/>
              </a:buClr>
              <a:buSzPts val="2800"/>
              <a:buNone/>
              <a:defRPr sz="3733">
                <a:solidFill>
                  <a:schemeClr val="lt1"/>
                </a:solidFill>
              </a:defRPr>
            </a:lvl5pPr>
            <a:lvl6pPr lvl="5" rtl="0">
              <a:lnSpc>
                <a:spcPct val="100000"/>
              </a:lnSpc>
              <a:spcBef>
                <a:spcPts val="0"/>
              </a:spcBef>
              <a:spcAft>
                <a:spcPts val="0"/>
              </a:spcAft>
              <a:buClr>
                <a:schemeClr val="lt1"/>
              </a:buClr>
              <a:buSzPts val="2800"/>
              <a:buNone/>
              <a:defRPr sz="3733">
                <a:solidFill>
                  <a:schemeClr val="lt1"/>
                </a:solidFill>
              </a:defRPr>
            </a:lvl6pPr>
            <a:lvl7pPr lvl="6" rtl="0">
              <a:lnSpc>
                <a:spcPct val="100000"/>
              </a:lnSpc>
              <a:spcBef>
                <a:spcPts val="0"/>
              </a:spcBef>
              <a:spcAft>
                <a:spcPts val="0"/>
              </a:spcAft>
              <a:buClr>
                <a:schemeClr val="lt1"/>
              </a:buClr>
              <a:buSzPts val="2800"/>
              <a:buNone/>
              <a:defRPr sz="3733">
                <a:solidFill>
                  <a:schemeClr val="lt1"/>
                </a:solidFill>
              </a:defRPr>
            </a:lvl7pPr>
            <a:lvl8pPr lvl="7" rtl="0">
              <a:lnSpc>
                <a:spcPct val="100000"/>
              </a:lnSpc>
              <a:spcBef>
                <a:spcPts val="0"/>
              </a:spcBef>
              <a:spcAft>
                <a:spcPts val="0"/>
              </a:spcAft>
              <a:buClr>
                <a:schemeClr val="lt1"/>
              </a:buClr>
              <a:buSzPts val="2800"/>
              <a:buNone/>
              <a:defRPr sz="3733">
                <a:solidFill>
                  <a:schemeClr val="lt1"/>
                </a:solidFill>
              </a:defRPr>
            </a:lvl8pPr>
            <a:lvl9pPr lvl="8" rtl="0">
              <a:lnSpc>
                <a:spcPct val="100000"/>
              </a:lnSpc>
              <a:spcBef>
                <a:spcPts val="0"/>
              </a:spcBef>
              <a:spcAft>
                <a:spcPts val="0"/>
              </a:spcAft>
              <a:buClr>
                <a:schemeClr val="lt1"/>
              </a:buClr>
              <a:buSzPts val="2800"/>
              <a:buNone/>
              <a:defRPr sz="3733">
                <a:solidFill>
                  <a:schemeClr val="lt1"/>
                </a:solidFill>
              </a:defRPr>
            </a:lvl9pPr>
          </a:lstStyle>
          <a:p>
            <a:r>
              <a:rPr lang="en-US"/>
              <a:t>Click to edit Master subtitle style</a:t>
            </a:r>
            <a:endParaRPr/>
          </a:p>
        </p:txBody>
      </p:sp>
      <p:sp>
        <p:nvSpPr>
          <p:cNvPr id="17" name="Google Shape;17;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pic>
        <p:nvPicPr>
          <p:cNvPr id="18" name="Google Shape;18;p2"/>
          <p:cNvPicPr preferRelativeResize="0"/>
          <p:nvPr/>
        </p:nvPicPr>
        <p:blipFill>
          <a:blip r:embed="rId3">
            <a:alphaModFix/>
          </a:blip>
          <a:stretch>
            <a:fillRect/>
          </a:stretch>
        </p:blipFill>
        <p:spPr>
          <a:xfrm>
            <a:off x="9518811" y="372199"/>
            <a:ext cx="2263440" cy="1056800"/>
          </a:xfrm>
          <a:prstGeom prst="rect">
            <a:avLst/>
          </a:prstGeom>
          <a:noFill/>
          <a:ln>
            <a:noFill/>
          </a:ln>
        </p:spPr>
      </p:pic>
    </p:spTree>
    <p:extLst>
      <p:ext uri="{BB962C8B-B14F-4D97-AF65-F5344CB8AC3E}">
        <p14:creationId xmlns:p14="http://schemas.microsoft.com/office/powerpoint/2010/main" val="1841162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5" name="Google Shape;55;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US"/>
              <a:t>Click to edit Master text styles</a:t>
            </a:r>
          </a:p>
        </p:txBody>
      </p:sp>
      <p:sp>
        <p:nvSpPr>
          <p:cNvPr id="56" name="Google Shape;56;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spTree>
    <p:extLst>
      <p:ext uri="{BB962C8B-B14F-4D97-AF65-F5344CB8AC3E}">
        <p14:creationId xmlns:p14="http://schemas.microsoft.com/office/powerpoint/2010/main" val="302321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spTree>
    <p:extLst>
      <p:ext uri="{BB962C8B-B14F-4D97-AF65-F5344CB8AC3E}">
        <p14:creationId xmlns:p14="http://schemas.microsoft.com/office/powerpoint/2010/main" val="167591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52F5-71AE-B45D-AB32-DD0D211982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B7B966-BEE4-D036-EF03-F08A28F228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730C055-BD05-D161-0776-E05165BF533B}"/>
              </a:ext>
            </a:extLst>
          </p:cNvPr>
          <p:cNvSpPr>
            <a:spLocks noGrp="1"/>
          </p:cNvSpPr>
          <p:nvPr>
            <p:ph type="dt" sz="half" idx="10"/>
          </p:nvPr>
        </p:nvSpPr>
        <p:spPr/>
        <p:txBody>
          <a:bodyPr/>
          <a:lstStyle/>
          <a:p>
            <a:fld id="{2FB96C56-2DE6-4FB6-89C4-CB5903EE2B55}" type="datetimeFigureOut">
              <a:rPr lang="en-GB" smtClean="0"/>
              <a:t>22/11/2024</a:t>
            </a:fld>
            <a:endParaRPr lang="en-GB"/>
          </a:p>
        </p:txBody>
      </p:sp>
      <p:sp>
        <p:nvSpPr>
          <p:cNvPr id="5" name="Footer Placeholder 4">
            <a:extLst>
              <a:ext uri="{FF2B5EF4-FFF2-40B4-BE49-F238E27FC236}">
                <a16:creationId xmlns:a16="http://schemas.microsoft.com/office/drawing/2014/main" id="{5E96CFA7-7B7D-1C85-9F90-C7B522D61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0948DE-2443-05A1-D3E2-1484480503E8}"/>
              </a:ext>
            </a:extLst>
          </p:cNvPr>
          <p:cNvSpPr>
            <a:spLocks noGrp="1"/>
          </p:cNvSpPr>
          <p:nvPr>
            <p:ph type="sldNum" sz="quarter" idx="12"/>
          </p:nvPr>
        </p:nvSpPr>
        <p:spPr/>
        <p:txBody>
          <a:bodyPr/>
          <a:lstStyle/>
          <a:p>
            <a:fld id="{FE201A6E-06EB-4583-B231-7FE16E07BDDB}" type="slidenum">
              <a:rPr lang="en-GB" smtClean="0"/>
              <a:t>‹#›</a:t>
            </a:fld>
            <a:endParaRPr lang="en-GB"/>
          </a:p>
        </p:txBody>
      </p:sp>
    </p:spTree>
    <p:extLst>
      <p:ext uri="{BB962C8B-B14F-4D97-AF65-F5344CB8AC3E}">
        <p14:creationId xmlns:p14="http://schemas.microsoft.com/office/powerpoint/2010/main" val="234806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002147"/>
        </a:solidFill>
        <a:effectLst/>
      </p:bgPr>
    </p:bg>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a:off x="-117433" y="-270133"/>
            <a:ext cx="12901831" cy="7257265"/>
          </a:xfrm>
          <a:prstGeom prst="rect">
            <a:avLst/>
          </a:prstGeom>
          <a:noFill/>
          <a:ln>
            <a:noFill/>
          </a:ln>
        </p:spPr>
      </p:pic>
      <p:sp>
        <p:nvSpPr>
          <p:cNvPr id="21" name="Google Shape;21;p3"/>
          <p:cNvSpPr/>
          <p:nvPr/>
        </p:nvSpPr>
        <p:spPr>
          <a:xfrm>
            <a:off x="-201200" y="-339500"/>
            <a:ext cx="12991600" cy="7418800"/>
          </a:xfrm>
          <a:prstGeom prst="rect">
            <a:avLst/>
          </a:prstGeom>
          <a:solidFill>
            <a:srgbClr val="002147">
              <a:alpha val="9900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2" name="Google Shape;22;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a:t>Click to edit Master title style</a:t>
            </a:r>
            <a:endParaRPr/>
          </a:p>
        </p:txBody>
      </p:sp>
      <p:sp>
        <p:nvSpPr>
          <p:cNvPr id="23" name="Google Shape;23;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pic>
        <p:nvPicPr>
          <p:cNvPr id="24" name="Google Shape;24;p3"/>
          <p:cNvPicPr preferRelativeResize="0"/>
          <p:nvPr/>
        </p:nvPicPr>
        <p:blipFill>
          <a:blip r:embed="rId3">
            <a:alphaModFix/>
          </a:blip>
          <a:stretch>
            <a:fillRect/>
          </a:stretch>
        </p:blipFill>
        <p:spPr>
          <a:xfrm>
            <a:off x="9888733" y="5945739"/>
            <a:ext cx="2139464" cy="651861"/>
          </a:xfrm>
          <a:prstGeom prst="rect">
            <a:avLst/>
          </a:prstGeom>
          <a:noFill/>
          <a:ln>
            <a:noFill/>
          </a:ln>
        </p:spPr>
      </p:pic>
    </p:spTree>
    <p:extLst>
      <p:ext uri="{BB962C8B-B14F-4D97-AF65-F5344CB8AC3E}">
        <p14:creationId xmlns:p14="http://schemas.microsoft.com/office/powerpoint/2010/main" val="1545163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0" y="0"/>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8" name="Google Shape;28;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spTree>
    <p:extLst>
      <p:ext uri="{BB962C8B-B14F-4D97-AF65-F5344CB8AC3E}">
        <p14:creationId xmlns:p14="http://schemas.microsoft.com/office/powerpoint/2010/main" val="219406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0" y="0"/>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1" name="Google Shape;31;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32" name="Google Shape;32;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33" name="Google Shape;33;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spTree>
    <p:extLst>
      <p:ext uri="{BB962C8B-B14F-4D97-AF65-F5344CB8AC3E}">
        <p14:creationId xmlns:p14="http://schemas.microsoft.com/office/powerpoint/2010/main" val="2117194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0" y="0"/>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6" name="Google Shape;36;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spTree>
    <p:extLst>
      <p:ext uri="{BB962C8B-B14F-4D97-AF65-F5344CB8AC3E}">
        <p14:creationId xmlns:p14="http://schemas.microsoft.com/office/powerpoint/2010/main" val="367656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39" name="Google Shape;39;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40" name="Google Shape;40;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spTree>
    <p:extLst>
      <p:ext uri="{BB962C8B-B14F-4D97-AF65-F5344CB8AC3E}">
        <p14:creationId xmlns:p14="http://schemas.microsoft.com/office/powerpoint/2010/main" val="297989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43" name="Google Shape;43;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spTree>
    <p:extLst>
      <p:ext uri="{BB962C8B-B14F-4D97-AF65-F5344CB8AC3E}">
        <p14:creationId xmlns:p14="http://schemas.microsoft.com/office/powerpoint/2010/main" val="1753965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sp>
        <p:nvSpPr>
          <p:cNvPr id="45" name="Google Shape;45;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47" name="Google Shape;47;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48" name="Google Shape;48;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49" name="Google Shape;49;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spTree>
    <p:extLst>
      <p:ext uri="{BB962C8B-B14F-4D97-AF65-F5344CB8AC3E}">
        <p14:creationId xmlns:p14="http://schemas.microsoft.com/office/powerpoint/2010/main" val="1291727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pPr lvl="0"/>
            <a:r>
              <a:rPr lang="en-US"/>
              <a:t>Click to edit Master text styles</a:t>
            </a:r>
          </a:p>
        </p:txBody>
      </p:sp>
      <p:sp>
        <p:nvSpPr>
          <p:cNvPr id="52" name="Google Shape;52;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201A6E-06EB-4583-B231-7FE16E07BDDB}" type="slidenum">
              <a:rPr lang="en-GB" smtClean="0"/>
              <a:t>‹#›</a:t>
            </a:fld>
            <a:endParaRPr lang="en-GB"/>
          </a:p>
        </p:txBody>
      </p:sp>
    </p:spTree>
    <p:extLst>
      <p:ext uri="{BB962C8B-B14F-4D97-AF65-F5344CB8AC3E}">
        <p14:creationId xmlns:p14="http://schemas.microsoft.com/office/powerpoint/2010/main" val="1680395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55000"/>
            <a:ext cx="12192000" cy="1005840"/>
          </a:xfrm>
          <a:prstGeom prst="rect">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 name="Google Shape;7;p1"/>
          <p:cNvSpPr/>
          <p:nvPr/>
        </p:nvSpPr>
        <p:spPr>
          <a:xfrm>
            <a:off x="0" y="67"/>
            <a:ext cx="12192000" cy="914400"/>
          </a:xfrm>
          <a:prstGeom prst="rect">
            <a:avLst/>
          </a:prstGeom>
          <a:solidFill>
            <a:srgbClr val="002147"/>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8" name="Google Shape;8;p1"/>
          <p:cNvSpPr txBox="1">
            <a:spLocks noGrp="1"/>
          </p:cNvSpPr>
          <p:nvPr>
            <p:ph type="title"/>
          </p:nvPr>
        </p:nvSpPr>
        <p:spPr>
          <a:xfrm>
            <a:off x="0" y="0"/>
            <a:ext cx="11360800" cy="1019908"/>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dirty="0"/>
          </a:p>
        </p:txBody>
      </p:sp>
      <p:sp>
        <p:nvSpPr>
          <p:cNvPr id="9" name="Google Shape;9;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002147"/>
              </a:buClr>
              <a:buSzPts val="1800"/>
              <a:buFont typeface="Roboto"/>
              <a:buChar char="●"/>
              <a:defRPr sz="1800">
                <a:solidFill>
                  <a:srgbClr val="002147"/>
                </a:solidFill>
                <a:latin typeface="Roboto"/>
                <a:ea typeface="Roboto"/>
                <a:cs typeface="Roboto"/>
                <a:sym typeface="Roboto"/>
              </a:defRPr>
            </a:lvl1pPr>
            <a:lvl2pPr marL="914400" lvl="1" indent="-317500">
              <a:lnSpc>
                <a:spcPct val="115000"/>
              </a:lnSpc>
              <a:spcBef>
                <a:spcPts val="0"/>
              </a:spcBef>
              <a:spcAft>
                <a:spcPts val="0"/>
              </a:spcAft>
              <a:buClr>
                <a:srgbClr val="002147"/>
              </a:buClr>
              <a:buSzPts val="1400"/>
              <a:buFont typeface="Roboto"/>
              <a:buChar char="○"/>
              <a:defRPr>
                <a:solidFill>
                  <a:srgbClr val="002147"/>
                </a:solidFill>
                <a:latin typeface="Roboto"/>
                <a:ea typeface="Roboto"/>
                <a:cs typeface="Roboto"/>
                <a:sym typeface="Roboto"/>
              </a:defRPr>
            </a:lvl2pPr>
            <a:lvl3pPr marL="1371600" lvl="2" indent="-317500">
              <a:lnSpc>
                <a:spcPct val="115000"/>
              </a:lnSpc>
              <a:spcBef>
                <a:spcPts val="0"/>
              </a:spcBef>
              <a:spcAft>
                <a:spcPts val="0"/>
              </a:spcAft>
              <a:buClr>
                <a:srgbClr val="002147"/>
              </a:buClr>
              <a:buSzPts val="1400"/>
              <a:buFont typeface="Roboto"/>
              <a:buChar char="■"/>
              <a:defRPr>
                <a:solidFill>
                  <a:srgbClr val="002147"/>
                </a:solidFill>
                <a:latin typeface="Roboto"/>
                <a:ea typeface="Roboto"/>
                <a:cs typeface="Roboto"/>
                <a:sym typeface="Roboto"/>
              </a:defRPr>
            </a:lvl3pPr>
            <a:lvl4pPr marL="1828800" lvl="3" indent="-317500">
              <a:lnSpc>
                <a:spcPct val="115000"/>
              </a:lnSpc>
              <a:spcBef>
                <a:spcPts val="0"/>
              </a:spcBef>
              <a:spcAft>
                <a:spcPts val="0"/>
              </a:spcAft>
              <a:buClr>
                <a:srgbClr val="002147"/>
              </a:buClr>
              <a:buSzPts val="1400"/>
              <a:buFont typeface="Roboto"/>
              <a:buChar char="●"/>
              <a:defRPr>
                <a:solidFill>
                  <a:srgbClr val="002147"/>
                </a:solidFill>
                <a:latin typeface="Roboto"/>
                <a:ea typeface="Roboto"/>
                <a:cs typeface="Roboto"/>
                <a:sym typeface="Roboto"/>
              </a:defRPr>
            </a:lvl4pPr>
            <a:lvl5pPr marL="2286000" lvl="4" indent="-317500">
              <a:lnSpc>
                <a:spcPct val="115000"/>
              </a:lnSpc>
              <a:spcBef>
                <a:spcPts val="0"/>
              </a:spcBef>
              <a:spcAft>
                <a:spcPts val="0"/>
              </a:spcAft>
              <a:buClr>
                <a:srgbClr val="002147"/>
              </a:buClr>
              <a:buSzPts val="1400"/>
              <a:buFont typeface="Roboto"/>
              <a:buChar char="○"/>
              <a:defRPr>
                <a:solidFill>
                  <a:srgbClr val="002147"/>
                </a:solidFill>
                <a:latin typeface="Roboto"/>
                <a:ea typeface="Roboto"/>
                <a:cs typeface="Roboto"/>
                <a:sym typeface="Roboto"/>
              </a:defRPr>
            </a:lvl5pPr>
            <a:lvl6pPr marL="2743200" lvl="5" indent="-317500">
              <a:lnSpc>
                <a:spcPct val="115000"/>
              </a:lnSpc>
              <a:spcBef>
                <a:spcPts val="0"/>
              </a:spcBef>
              <a:spcAft>
                <a:spcPts val="0"/>
              </a:spcAft>
              <a:buClr>
                <a:srgbClr val="002147"/>
              </a:buClr>
              <a:buSzPts val="1400"/>
              <a:buFont typeface="Roboto"/>
              <a:buChar char="■"/>
              <a:defRPr>
                <a:solidFill>
                  <a:srgbClr val="002147"/>
                </a:solidFill>
                <a:latin typeface="Roboto"/>
                <a:ea typeface="Roboto"/>
                <a:cs typeface="Roboto"/>
                <a:sym typeface="Roboto"/>
              </a:defRPr>
            </a:lvl6pPr>
            <a:lvl7pPr marL="3200400" lvl="6" indent="-317500">
              <a:lnSpc>
                <a:spcPct val="115000"/>
              </a:lnSpc>
              <a:spcBef>
                <a:spcPts val="0"/>
              </a:spcBef>
              <a:spcAft>
                <a:spcPts val="0"/>
              </a:spcAft>
              <a:buClr>
                <a:srgbClr val="002147"/>
              </a:buClr>
              <a:buSzPts val="1400"/>
              <a:buFont typeface="Roboto"/>
              <a:buChar char="●"/>
              <a:defRPr>
                <a:solidFill>
                  <a:srgbClr val="002147"/>
                </a:solidFill>
                <a:latin typeface="Roboto"/>
                <a:ea typeface="Roboto"/>
                <a:cs typeface="Roboto"/>
                <a:sym typeface="Roboto"/>
              </a:defRPr>
            </a:lvl7pPr>
            <a:lvl8pPr marL="3657600" lvl="7" indent="-317500">
              <a:lnSpc>
                <a:spcPct val="115000"/>
              </a:lnSpc>
              <a:spcBef>
                <a:spcPts val="0"/>
              </a:spcBef>
              <a:spcAft>
                <a:spcPts val="0"/>
              </a:spcAft>
              <a:buClr>
                <a:srgbClr val="002147"/>
              </a:buClr>
              <a:buSzPts val="1400"/>
              <a:buFont typeface="Roboto"/>
              <a:buChar char="○"/>
              <a:defRPr>
                <a:solidFill>
                  <a:srgbClr val="002147"/>
                </a:solidFill>
                <a:latin typeface="Roboto"/>
                <a:ea typeface="Roboto"/>
                <a:cs typeface="Roboto"/>
                <a:sym typeface="Roboto"/>
              </a:defRPr>
            </a:lvl8pPr>
            <a:lvl9pPr marL="4114800" lvl="8" indent="-317500">
              <a:lnSpc>
                <a:spcPct val="115000"/>
              </a:lnSpc>
              <a:spcBef>
                <a:spcPts val="0"/>
              </a:spcBef>
              <a:spcAft>
                <a:spcPts val="0"/>
              </a:spcAft>
              <a:buClr>
                <a:srgbClr val="002147"/>
              </a:buClr>
              <a:buSzPts val="1400"/>
              <a:buFont typeface="Roboto"/>
              <a:buChar char="■"/>
              <a:defRPr>
                <a:solidFill>
                  <a:srgbClr val="002147"/>
                </a:solidFill>
                <a:latin typeface="Roboto"/>
                <a:ea typeface="Roboto"/>
                <a:cs typeface="Roboto"/>
                <a:sym typeface="Roboto"/>
              </a:defRPr>
            </a:lvl9pPr>
          </a:lstStyle>
          <a:p>
            <a:endParaRPr/>
          </a:p>
        </p:txBody>
      </p:sp>
      <p:sp>
        <p:nvSpPr>
          <p:cNvPr id="10" name="Google Shape;10;p1"/>
          <p:cNvSpPr txBox="1">
            <a:spLocks noGrp="1"/>
          </p:cNvSpPr>
          <p:nvPr>
            <p:ph type="sldNum" idx="12"/>
          </p:nvPr>
        </p:nvSpPr>
        <p:spPr>
          <a:xfrm>
            <a:off x="11078243"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FE201A6E-06EB-4583-B231-7FE16E07BDDB}" type="slidenum">
              <a:rPr lang="en-GB" smtClean="0"/>
              <a:t>‹#›</a:t>
            </a:fld>
            <a:endParaRPr lang="en-GB"/>
          </a:p>
        </p:txBody>
      </p:sp>
      <p:pic>
        <p:nvPicPr>
          <p:cNvPr id="11" name="Google Shape;11;p1"/>
          <p:cNvPicPr preferRelativeResize="0"/>
          <p:nvPr/>
        </p:nvPicPr>
        <p:blipFill>
          <a:blip r:embed="rId14">
            <a:alphaModFix/>
          </a:blip>
          <a:stretch>
            <a:fillRect/>
          </a:stretch>
        </p:blipFill>
        <p:spPr>
          <a:xfrm>
            <a:off x="403035" y="6153167"/>
            <a:ext cx="2139467" cy="653733"/>
          </a:xfrm>
          <a:prstGeom prst="rect">
            <a:avLst/>
          </a:prstGeom>
          <a:noFill/>
          <a:ln>
            <a:noFill/>
          </a:ln>
        </p:spPr>
      </p:pic>
    </p:spTree>
    <p:extLst>
      <p:ext uri="{BB962C8B-B14F-4D97-AF65-F5344CB8AC3E}">
        <p14:creationId xmlns:p14="http://schemas.microsoft.com/office/powerpoint/2010/main" val="17798177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ideo" Target="https://www.youtube.com/embed/GLK4Jh8kQVk?feature=oembed"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7.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https://www.youtube.com/embed/aoMrLYJOdA4?feature=oembed" TargetMode="External"/><Relationship Id="rId1" Type="http://schemas.openxmlformats.org/officeDocument/2006/relationships/video" Target="https://www.youtube.com/embed/SWdoqvz6r0k?feature=oembed" TargetMode="Externa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9D12-5489-E624-0CBF-36165AD8A92B}"/>
              </a:ext>
            </a:extLst>
          </p:cNvPr>
          <p:cNvSpPr>
            <a:spLocks noGrp="1"/>
          </p:cNvSpPr>
          <p:nvPr>
            <p:ph type="ctrTitle"/>
          </p:nvPr>
        </p:nvSpPr>
        <p:spPr/>
        <p:txBody>
          <a:bodyPr>
            <a:normAutofit/>
          </a:bodyPr>
          <a:lstStyle/>
          <a:p>
            <a:r>
              <a:rPr lang="en-US" dirty="0"/>
              <a:t>ML for </a:t>
            </a:r>
            <a:r>
              <a:rPr lang="en-US" altLang="zh-CN" dirty="0"/>
              <a:t>Sustainable Infrastructure: </a:t>
            </a:r>
            <a:br>
              <a:rPr lang="en-US" altLang="zh-CN" dirty="0"/>
            </a:br>
            <a:r>
              <a:rPr lang="en-US" altLang="zh-CN" dirty="0"/>
              <a:t>NBS</a:t>
            </a:r>
            <a:r>
              <a:rPr lang="en-US" dirty="0"/>
              <a:t> for storm protection</a:t>
            </a:r>
            <a:br>
              <a:rPr lang="en-GB" dirty="0"/>
            </a:br>
            <a:endParaRPr lang="en-GB" dirty="0"/>
          </a:p>
        </p:txBody>
      </p:sp>
      <p:sp>
        <p:nvSpPr>
          <p:cNvPr id="3" name="Subtitle 2">
            <a:extLst>
              <a:ext uri="{FF2B5EF4-FFF2-40B4-BE49-F238E27FC236}">
                <a16:creationId xmlns:a16="http://schemas.microsoft.com/office/drawing/2014/main" id="{5CBA0F64-7183-05EF-BC83-80DD16E7377F}"/>
              </a:ext>
            </a:extLst>
          </p:cNvPr>
          <p:cNvSpPr>
            <a:spLocks noGrp="1"/>
          </p:cNvSpPr>
          <p:nvPr>
            <p:ph type="subTitle" idx="1"/>
          </p:nvPr>
        </p:nvSpPr>
        <p:spPr/>
        <p:txBody>
          <a:bodyPr/>
          <a:lstStyle/>
          <a:p>
            <a:pPr algn="ctr"/>
            <a:r>
              <a:rPr lang="en-GB" dirty="0"/>
              <a:t>2024-12-13</a:t>
            </a:r>
          </a:p>
        </p:txBody>
      </p:sp>
    </p:spTree>
    <p:extLst>
      <p:ext uri="{BB962C8B-B14F-4D97-AF65-F5344CB8AC3E}">
        <p14:creationId xmlns:p14="http://schemas.microsoft.com/office/powerpoint/2010/main" val="1921722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D9F20B-CA56-2848-7D59-6C38DA6DC224}"/>
              </a:ext>
            </a:extLst>
          </p:cNvPr>
          <p:cNvSpPr txBox="1"/>
          <p:nvPr/>
        </p:nvSpPr>
        <p:spPr>
          <a:xfrm>
            <a:off x="-10527878" y="1097146"/>
            <a:ext cx="8890000" cy="5355312"/>
          </a:xfrm>
          <a:prstGeom prst="rect">
            <a:avLst/>
          </a:prstGeom>
          <a:noFill/>
        </p:spPr>
        <p:txBody>
          <a:bodyPr wrap="square">
            <a:spAutoFit/>
          </a:bodyPr>
          <a:lstStyle/>
          <a:p>
            <a:r>
              <a:rPr lang="en-GB" dirty="0"/>
              <a:t>In wave and flow attenuation, Kim et al. (2022) demonstrated two applications of ML. Firstly, they predicted wave attenuation over an artificial reef using an artificial neural network (ANN) model trained on hydraulic experimental data, which yielded high accuracy. Secondly, they showed the power of ML models to perform sensitivity analysis on complex systems. Wang et al. (2023) also demonstrated the ability of ANNs to predict the drag coefficient for rigid vegetation. Wang et al. (2021) successfully implemented a genetic programming routine to derive a new predictor for the drag coefficient of flexible vegetation. Tinoco et al. (2015) used a genetic programming routine to derive a physically sound equation relating flow and vegetation characteristics to depth-averaged velocity over submerged rigid cylinders. However, the study highlighted the importance of experts in selecting the best numerical and physical solutions. Conversely, Maji et al. (2022) showed that the system could automatically learn without explicitly being programmed by using the polynomial regression ML method. This reveals a disadvantage of ML, with each ML application requiring individual assessment, and the most suitable approach must be selected based on the training data type and the target data. Several other studies have provided in-depth reviews of the application of ML techniques in coastal processes and modelling, highlighting the accuracy and performance advantages of ML over traditional empirical approaches (Chau, 2006; Hsieh, 2009; Valentine and Kalnins, 2016; </a:t>
            </a:r>
            <a:r>
              <a:rPr lang="en-GB" dirty="0" err="1"/>
              <a:t>Dwarakish</a:t>
            </a:r>
            <a:r>
              <a:rPr lang="en-GB" dirty="0"/>
              <a:t> and </a:t>
            </a:r>
            <a:r>
              <a:rPr lang="en-GB" dirty="0" err="1"/>
              <a:t>Nithyapriya</a:t>
            </a:r>
            <a:r>
              <a:rPr lang="en-GB" dirty="0"/>
              <a:t>, 2016; Goldstein et al., 2019; </a:t>
            </a:r>
            <a:r>
              <a:rPr lang="en-GB" dirty="0" err="1"/>
              <a:t>Beuzen</a:t>
            </a:r>
            <a:r>
              <a:rPr lang="en-GB" dirty="0"/>
              <a:t> et al., 2019). I</a:t>
            </a:r>
          </a:p>
        </p:txBody>
      </p:sp>
      <p:pic>
        <p:nvPicPr>
          <p:cNvPr id="6" name="Picture 5">
            <a:extLst>
              <a:ext uri="{FF2B5EF4-FFF2-40B4-BE49-F238E27FC236}">
                <a16:creationId xmlns:a16="http://schemas.microsoft.com/office/drawing/2014/main" id="{7FAE042F-A25E-9DFA-9075-6852EE39C1B2}"/>
              </a:ext>
            </a:extLst>
          </p:cNvPr>
          <p:cNvPicPr>
            <a:picLocks noChangeAspect="1"/>
          </p:cNvPicPr>
          <p:nvPr/>
        </p:nvPicPr>
        <p:blipFill>
          <a:blip r:embed="rId3"/>
          <a:srcRect b="9713"/>
          <a:stretch/>
        </p:blipFill>
        <p:spPr>
          <a:xfrm>
            <a:off x="7516610" y="4194564"/>
            <a:ext cx="4240969" cy="1847540"/>
          </a:xfrm>
          <a:prstGeom prst="rect">
            <a:avLst/>
          </a:prstGeom>
        </p:spPr>
      </p:pic>
      <p:pic>
        <p:nvPicPr>
          <p:cNvPr id="8" name="Picture 7">
            <a:extLst>
              <a:ext uri="{FF2B5EF4-FFF2-40B4-BE49-F238E27FC236}">
                <a16:creationId xmlns:a16="http://schemas.microsoft.com/office/drawing/2014/main" id="{0C1B013E-BDF3-0C60-495F-5A4550CB09D7}"/>
              </a:ext>
            </a:extLst>
          </p:cNvPr>
          <p:cNvPicPr>
            <a:picLocks noChangeAspect="1"/>
          </p:cNvPicPr>
          <p:nvPr/>
        </p:nvPicPr>
        <p:blipFill>
          <a:blip r:embed="rId4"/>
          <a:srcRect b="13788"/>
          <a:stretch/>
        </p:blipFill>
        <p:spPr>
          <a:xfrm>
            <a:off x="1751871" y="1409054"/>
            <a:ext cx="8056498" cy="1945523"/>
          </a:xfrm>
          <a:prstGeom prst="rect">
            <a:avLst/>
          </a:prstGeom>
        </p:spPr>
      </p:pic>
      <p:sp>
        <p:nvSpPr>
          <p:cNvPr id="12" name="TextBox 11">
            <a:extLst>
              <a:ext uri="{FF2B5EF4-FFF2-40B4-BE49-F238E27FC236}">
                <a16:creationId xmlns:a16="http://schemas.microsoft.com/office/drawing/2014/main" id="{A13142E6-5932-F2EE-9523-C829460C3E17}"/>
              </a:ext>
            </a:extLst>
          </p:cNvPr>
          <p:cNvSpPr txBox="1"/>
          <p:nvPr/>
        </p:nvSpPr>
        <p:spPr>
          <a:xfrm>
            <a:off x="625238" y="3632141"/>
            <a:ext cx="3476095" cy="369332"/>
          </a:xfrm>
          <a:prstGeom prst="rect">
            <a:avLst/>
          </a:prstGeom>
          <a:noFill/>
        </p:spPr>
        <p:txBody>
          <a:bodyPr wrap="square">
            <a:spAutoFit/>
          </a:bodyPr>
          <a:lstStyle/>
          <a:p>
            <a:pPr algn="ctr"/>
            <a:r>
              <a:rPr lang="en-GB" dirty="0"/>
              <a:t>Variational </a:t>
            </a:r>
            <a:r>
              <a:rPr lang="en-GB" dirty="0" err="1"/>
              <a:t>Boussinesq</a:t>
            </a:r>
            <a:r>
              <a:rPr lang="en-GB" dirty="0"/>
              <a:t> Model </a:t>
            </a:r>
          </a:p>
        </p:txBody>
      </p:sp>
      <p:sp>
        <p:nvSpPr>
          <p:cNvPr id="14" name="TextBox 13">
            <a:extLst>
              <a:ext uri="{FF2B5EF4-FFF2-40B4-BE49-F238E27FC236}">
                <a16:creationId xmlns:a16="http://schemas.microsoft.com/office/drawing/2014/main" id="{3EF3976A-9C25-197F-D671-57F3763DB325}"/>
              </a:ext>
            </a:extLst>
          </p:cNvPr>
          <p:cNvSpPr txBox="1"/>
          <p:nvPr/>
        </p:nvSpPr>
        <p:spPr>
          <a:xfrm>
            <a:off x="2038721" y="7034262"/>
            <a:ext cx="10483850" cy="923330"/>
          </a:xfrm>
          <a:prstGeom prst="rect">
            <a:avLst/>
          </a:prstGeom>
          <a:noFill/>
        </p:spPr>
        <p:txBody>
          <a:bodyPr wrap="square">
            <a:spAutoFit/>
          </a:bodyPr>
          <a:lstStyle/>
          <a:p>
            <a:r>
              <a:rPr lang="en-US" dirty="0"/>
              <a:t>When comparing the DNN model with three alternative machine learning models— support vector regression (SVR), multiple linear regression (MLR), and extreme gradient boosting (</a:t>
            </a:r>
            <a:r>
              <a:rPr lang="en-US" dirty="0" err="1"/>
              <a:t>XGBoost</a:t>
            </a:r>
            <a:r>
              <a:rPr lang="en-US" dirty="0"/>
              <a:t>)— the performance of DNN is superior to that of SVR and MLR, but it is similar to </a:t>
            </a:r>
            <a:r>
              <a:rPr lang="en-US" dirty="0" err="1"/>
              <a:t>XGBoost</a:t>
            </a:r>
            <a:r>
              <a:rPr lang="en-US" dirty="0"/>
              <a:t>.</a:t>
            </a:r>
            <a:endParaRPr lang="en-GB" dirty="0"/>
          </a:p>
        </p:txBody>
      </p:sp>
      <p:sp>
        <p:nvSpPr>
          <p:cNvPr id="15" name="TextBox 14">
            <a:extLst>
              <a:ext uri="{FF2B5EF4-FFF2-40B4-BE49-F238E27FC236}">
                <a16:creationId xmlns:a16="http://schemas.microsoft.com/office/drawing/2014/main" id="{1D6E1084-3A81-FAA7-91AF-9E25FC05B1E1}"/>
              </a:ext>
            </a:extLst>
          </p:cNvPr>
          <p:cNvSpPr txBox="1"/>
          <p:nvPr/>
        </p:nvSpPr>
        <p:spPr>
          <a:xfrm>
            <a:off x="17649" y="319926"/>
            <a:ext cx="12186422"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DNN for </a:t>
            </a:r>
            <a:r>
              <a:rPr lang="en-US" sz="2800" b="1" dirty="0">
                <a:latin typeface="Arial" panose="020B0604020202020204" pitchFamily="34" charset="0"/>
                <a:cs typeface="Arial" panose="020B0604020202020204" pitchFamily="34" charset="0"/>
              </a:rPr>
              <a:t>tsunami wave attenuation by mangroves</a:t>
            </a:r>
            <a:endParaRPr lang="en-GB" sz="28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60DE4CB-6AC5-327C-E58A-076D247E643A}"/>
              </a:ext>
            </a:extLst>
          </p:cNvPr>
          <p:cNvSpPr txBox="1"/>
          <p:nvPr/>
        </p:nvSpPr>
        <p:spPr>
          <a:xfrm>
            <a:off x="5352976" y="4718077"/>
            <a:ext cx="1294395" cy="923330"/>
          </a:xfrm>
          <a:prstGeom prst="rect">
            <a:avLst/>
          </a:prstGeom>
          <a:noFill/>
        </p:spPr>
        <p:txBody>
          <a:bodyPr wrap="square">
            <a:spAutoFit/>
          </a:bodyPr>
          <a:lstStyle/>
          <a:p>
            <a:r>
              <a:rPr lang="en-GB" dirty="0"/>
              <a:t>40,000 data points</a:t>
            </a:r>
          </a:p>
          <a:p>
            <a:r>
              <a:rPr lang="en-GB" dirty="0"/>
              <a:t>(70/30)</a:t>
            </a:r>
          </a:p>
        </p:txBody>
      </p:sp>
      <p:sp>
        <p:nvSpPr>
          <p:cNvPr id="18" name="TextBox 17">
            <a:extLst>
              <a:ext uri="{FF2B5EF4-FFF2-40B4-BE49-F238E27FC236}">
                <a16:creationId xmlns:a16="http://schemas.microsoft.com/office/drawing/2014/main" id="{BF7DDE2B-44F7-9A86-1C4E-696055C99B16}"/>
              </a:ext>
            </a:extLst>
          </p:cNvPr>
          <p:cNvSpPr txBox="1"/>
          <p:nvPr/>
        </p:nvSpPr>
        <p:spPr>
          <a:xfrm>
            <a:off x="8090669" y="3597841"/>
            <a:ext cx="2978837" cy="369332"/>
          </a:xfrm>
          <a:prstGeom prst="rect">
            <a:avLst/>
          </a:prstGeom>
          <a:noFill/>
        </p:spPr>
        <p:txBody>
          <a:bodyPr wrap="square">
            <a:spAutoFit/>
          </a:bodyPr>
          <a:lstStyle/>
          <a:p>
            <a:pPr algn="ctr"/>
            <a:r>
              <a:rPr lang="en-GB" dirty="0"/>
              <a:t>Deep neural networks</a:t>
            </a:r>
          </a:p>
        </p:txBody>
      </p:sp>
      <p:pic>
        <p:nvPicPr>
          <p:cNvPr id="20" name="Picture 19">
            <a:extLst>
              <a:ext uri="{FF2B5EF4-FFF2-40B4-BE49-F238E27FC236}">
                <a16:creationId xmlns:a16="http://schemas.microsoft.com/office/drawing/2014/main" id="{AD3560A9-806C-5DCD-BF24-57E1F6229DE0}"/>
              </a:ext>
            </a:extLst>
          </p:cNvPr>
          <p:cNvPicPr>
            <a:picLocks noChangeAspect="1"/>
          </p:cNvPicPr>
          <p:nvPr/>
        </p:nvPicPr>
        <p:blipFill>
          <a:blip r:embed="rId5"/>
          <a:stretch>
            <a:fillRect/>
          </a:stretch>
        </p:blipFill>
        <p:spPr>
          <a:xfrm>
            <a:off x="153588" y="3977752"/>
            <a:ext cx="3725912" cy="2597950"/>
          </a:xfrm>
          <a:prstGeom prst="rect">
            <a:avLst/>
          </a:prstGeom>
        </p:spPr>
      </p:pic>
      <p:sp>
        <p:nvSpPr>
          <p:cNvPr id="21" name="TextBox 20">
            <a:extLst>
              <a:ext uri="{FF2B5EF4-FFF2-40B4-BE49-F238E27FC236}">
                <a16:creationId xmlns:a16="http://schemas.microsoft.com/office/drawing/2014/main" id="{17E2203C-5061-C1EF-B0E5-07A459C5A8FF}"/>
              </a:ext>
            </a:extLst>
          </p:cNvPr>
          <p:cNvSpPr txBox="1"/>
          <p:nvPr/>
        </p:nvSpPr>
        <p:spPr>
          <a:xfrm>
            <a:off x="4844440" y="1010368"/>
            <a:ext cx="2311469" cy="369332"/>
          </a:xfrm>
          <a:prstGeom prst="rect">
            <a:avLst/>
          </a:prstGeom>
          <a:noFill/>
        </p:spPr>
        <p:txBody>
          <a:bodyPr wrap="square">
            <a:spAutoFit/>
          </a:bodyPr>
          <a:lstStyle/>
          <a:p>
            <a:r>
              <a:rPr lang="en-GB" dirty="0"/>
              <a:t>Experiment set up</a:t>
            </a:r>
          </a:p>
        </p:txBody>
      </p:sp>
      <p:pic>
        <p:nvPicPr>
          <p:cNvPr id="23" name="Picture 22">
            <a:extLst>
              <a:ext uri="{FF2B5EF4-FFF2-40B4-BE49-F238E27FC236}">
                <a16:creationId xmlns:a16="http://schemas.microsoft.com/office/drawing/2014/main" id="{AAE73B3E-9AB0-DED6-D7E1-504D909D4524}"/>
              </a:ext>
            </a:extLst>
          </p:cNvPr>
          <p:cNvPicPr>
            <a:picLocks noChangeAspect="1"/>
          </p:cNvPicPr>
          <p:nvPr/>
        </p:nvPicPr>
        <p:blipFill>
          <a:blip r:embed="rId6"/>
          <a:stretch>
            <a:fillRect/>
          </a:stretch>
        </p:blipFill>
        <p:spPr>
          <a:xfrm>
            <a:off x="14049273" y="4031667"/>
            <a:ext cx="7400925" cy="1914525"/>
          </a:xfrm>
          <a:prstGeom prst="rect">
            <a:avLst/>
          </a:prstGeom>
        </p:spPr>
      </p:pic>
      <p:sp>
        <p:nvSpPr>
          <p:cNvPr id="26" name="TextBox 25">
            <a:extLst>
              <a:ext uri="{FF2B5EF4-FFF2-40B4-BE49-F238E27FC236}">
                <a16:creationId xmlns:a16="http://schemas.microsoft.com/office/drawing/2014/main" id="{1D7EE6F0-23D5-DA4A-1E79-5C5AF2434F3F}"/>
              </a:ext>
            </a:extLst>
          </p:cNvPr>
          <p:cNvSpPr txBox="1"/>
          <p:nvPr/>
        </p:nvSpPr>
        <p:spPr>
          <a:xfrm>
            <a:off x="8701088" y="6353517"/>
            <a:ext cx="2214562" cy="369332"/>
          </a:xfrm>
          <a:prstGeom prst="rect">
            <a:avLst/>
          </a:prstGeom>
          <a:noFill/>
        </p:spPr>
        <p:txBody>
          <a:bodyPr wrap="square">
            <a:spAutoFit/>
          </a:bodyPr>
          <a:lstStyle/>
          <a:p>
            <a:pPr algn="ctr"/>
            <a:r>
              <a:rPr lang="en-US" sz="1800" dirty="0">
                <a:latin typeface="Arial" panose="020B0604020202020204" pitchFamily="34" charset="0"/>
                <a:cs typeface="Arial" panose="020B0604020202020204" pitchFamily="34" charset="0"/>
              </a:rPr>
              <a:t>(</a:t>
            </a:r>
            <a:r>
              <a:rPr lang="en-GB" sz="1800" dirty="0" err="1"/>
              <a:t>Adytia</a:t>
            </a:r>
            <a:r>
              <a:rPr lang="en-GB" sz="1800" dirty="0"/>
              <a:t> et al. 2024</a:t>
            </a:r>
            <a:r>
              <a:rPr lang="en-US" sz="1800" dirty="0">
                <a:latin typeface="Arial" panose="020B0604020202020204" pitchFamily="34" charset="0"/>
                <a:cs typeface="Arial" panose="020B0604020202020204" pitchFamily="34" charset="0"/>
              </a:rPr>
              <a:t>)</a:t>
            </a:r>
            <a:endParaRPr lang="en-GB" dirty="0"/>
          </a:p>
        </p:txBody>
      </p:sp>
      <p:sp>
        <p:nvSpPr>
          <p:cNvPr id="27" name="TextBox 26">
            <a:extLst>
              <a:ext uri="{FF2B5EF4-FFF2-40B4-BE49-F238E27FC236}">
                <a16:creationId xmlns:a16="http://schemas.microsoft.com/office/drawing/2014/main" id="{B6B169B7-9D22-79CA-DD47-F983335D00B1}"/>
              </a:ext>
            </a:extLst>
          </p:cNvPr>
          <p:cNvSpPr txBox="1"/>
          <p:nvPr/>
        </p:nvSpPr>
        <p:spPr>
          <a:xfrm>
            <a:off x="11096790" y="6452458"/>
            <a:ext cx="2214562" cy="369332"/>
          </a:xfrm>
          <a:prstGeom prst="rect">
            <a:avLst/>
          </a:prstGeom>
          <a:noFill/>
        </p:spPr>
        <p:txBody>
          <a:bodyPr wrap="square">
            <a:spAutoFit/>
          </a:bodyPr>
          <a:lstStyle/>
          <a:p>
            <a:pPr algn="ctr"/>
            <a:r>
              <a:rPr lang="en-US" sz="1800" dirty="0">
                <a:latin typeface="Arial" panose="020B0604020202020204" pitchFamily="34" charset="0"/>
                <a:cs typeface="Arial" panose="020B0604020202020204" pitchFamily="34" charset="0"/>
              </a:rPr>
              <a:t>(</a:t>
            </a:r>
            <a:r>
              <a:rPr lang="en-GB" sz="1800" dirty="0"/>
              <a:t>Kim et al. 2022</a:t>
            </a:r>
            <a:r>
              <a:rPr lang="en-US" sz="1800" dirty="0">
                <a:latin typeface="Arial" panose="020B0604020202020204" pitchFamily="34" charset="0"/>
                <a:cs typeface="Arial" panose="020B0604020202020204" pitchFamily="34" charset="0"/>
              </a:rPr>
              <a:t>)</a:t>
            </a:r>
            <a:endParaRPr lang="en-GB" dirty="0"/>
          </a:p>
        </p:txBody>
      </p:sp>
    </p:spTree>
    <p:extLst>
      <p:ext uri="{BB962C8B-B14F-4D97-AF65-F5344CB8AC3E}">
        <p14:creationId xmlns:p14="http://schemas.microsoft.com/office/powerpoint/2010/main" val="2239912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F1FB18-89CF-3C63-FE78-43E20CC1CAA2}"/>
              </a:ext>
            </a:extLst>
          </p:cNvPr>
          <p:cNvSpPr txBox="1"/>
          <p:nvPr/>
        </p:nvSpPr>
        <p:spPr>
          <a:xfrm>
            <a:off x="4229100" y="5339447"/>
            <a:ext cx="6096000" cy="646331"/>
          </a:xfrm>
          <a:prstGeom prst="rect">
            <a:avLst/>
          </a:prstGeom>
          <a:noFill/>
        </p:spPr>
        <p:txBody>
          <a:bodyPr wrap="square">
            <a:spAutoFit/>
          </a:bodyPr>
          <a:lstStyle/>
          <a:p>
            <a:pPr marL="342900" indent="-342900">
              <a:buFont typeface="Arial" panose="020B0604020202020204" pitchFamily="34" charset="0"/>
              <a:buChar char="•"/>
            </a:pPr>
            <a:r>
              <a:rPr lang="en-GB" sz="1800" b="1" dirty="0">
                <a:solidFill>
                  <a:schemeClr val="accent5"/>
                </a:solidFill>
                <a:latin typeface="Arial" panose="020B0604020202020204" pitchFamily="34" charset="0"/>
                <a:cs typeface="Arial" panose="020B0604020202020204" pitchFamily="34" charset="0"/>
              </a:rPr>
              <a:t>RF</a:t>
            </a:r>
            <a:r>
              <a:rPr lang="en-GB" sz="1800" dirty="0">
                <a:latin typeface="Arial" panose="020B0604020202020204" pitchFamily="34" charset="0"/>
                <a:cs typeface="Arial" panose="020B0604020202020204" pitchFamily="34" charset="0"/>
              </a:rPr>
              <a:t>,</a:t>
            </a:r>
            <a:r>
              <a:rPr lang="en-GB" sz="1800" dirty="0">
                <a:solidFill>
                  <a:schemeClr val="accent5"/>
                </a:solidFill>
                <a:latin typeface="Arial" panose="020B0604020202020204" pitchFamily="34" charset="0"/>
                <a:cs typeface="Arial" panose="020B0604020202020204" pitchFamily="34" charset="0"/>
              </a:rPr>
              <a:t> </a:t>
            </a:r>
            <a:r>
              <a:rPr lang="en-GB" sz="1800" b="1" dirty="0">
                <a:solidFill>
                  <a:schemeClr val="accent5"/>
                </a:solidFill>
                <a:latin typeface="Arial" panose="020B0604020202020204" pitchFamily="34" charset="0"/>
                <a:cs typeface="Arial" panose="020B0604020202020204" pitchFamily="34" charset="0"/>
              </a:rPr>
              <a:t>SVM</a:t>
            </a:r>
            <a:r>
              <a:rPr lang="en-GB" sz="1800" dirty="0">
                <a:latin typeface="Arial" panose="020B0604020202020204" pitchFamily="34" charset="0"/>
                <a:cs typeface="Arial" panose="020B0604020202020204" pitchFamily="34" charset="0"/>
              </a:rPr>
              <a:t>,</a:t>
            </a:r>
            <a:r>
              <a:rPr lang="en-GB" sz="1800" dirty="0">
                <a:solidFill>
                  <a:schemeClr val="accent5"/>
                </a:solidFill>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and</a:t>
            </a:r>
            <a:r>
              <a:rPr lang="en-GB" sz="1800" dirty="0">
                <a:solidFill>
                  <a:schemeClr val="accent5"/>
                </a:solidFill>
                <a:latin typeface="Arial" panose="020B0604020202020204" pitchFamily="34" charset="0"/>
                <a:cs typeface="Arial" panose="020B0604020202020204" pitchFamily="34" charset="0"/>
              </a:rPr>
              <a:t> </a:t>
            </a:r>
            <a:r>
              <a:rPr lang="en-GB" sz="1800" b="1" dirty="0">
                <a:solidFill>
                  <a:schemeClr val="accent5"/>
                </a:solidFill>
                <a:latin typeface="Arial" panose="020B0604020202020204" pitchFamily="34" charset="0"/>
                <a:cs typeface="Arial" panose="020B0604020202020204" pitchFamily="34" charset="0"/>
              </a:rPr>
              <a:t>XGB</a:t>
            </a:r>
            <a:r>
              <a:rPr lang="en-GB" sz="1800" dirty="0">
                <a:solidFill>
                  <a:schemeClr val="accent5"/>
                </a:solidFill>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for </a:t>
            </a:r>
            <a:r>
              <a:rPr lang="en-GB" sz="1800" b="1" dirty="0">
                <a:solidFill>
                  <a:schemeClr val="accent6"/>
                </a:solidFill>
                <a:latin typeface="Arial" panose="020B0604020202020204" pitchFamily="34" charset="0"/>
                <a:cs typeface="Arial" panose="020B0604020202020204" pitchFamily="34" charset="0"/>
              </a:rPr>
              <a:t>beach</a:t>
            </a:r>
            <a:r>
              <a:rPr lang="en-GB" sz="1800" dirty="0">
                <a:latin typeface="Arial" panose="020B0604020202020204" pitchFamily="34" charset="0"/>
                <a:cs typeface="Arial" panose="020B0604020202020204" pitchFamily="34" charset="0"/>
              </a:rPr>
              <a:t> wave runup (Kim et al. 2024) *SHAP</a:t>
            </a:r>
          </a:p>
        </p:txBody>
      </p:sp>
      <p:pic>
        <p:nvPicPr>
          <p:cNvPr id="4" name="Picture 3">
            <a:extLst>
              <a:ext uri="{FF2B5EF4-FFF2-40B4-BE49-F238E27FC236}">
                <a16:creationId xmlns:a16="http://schemas.microsoft.com/office/drawing/2014/main" id="{83B1A18C-7BC0-6202-C06D-392F75F604D0}"/>
              </a:ext>
            </a:extLst>
          </p:cNvPr>
          <p:cNvPicPr>
            <a:picLocks noChangeAspect="1"/>
          </p:cNvPicPr>
          <p:nvPr/>
        </p:nvPicPr>
        <p:blipFill>
          <a:blip r:embed="rId2"/>
          <a:stretch>
            <a:fillRect/>
          </a:stretch>
        </p:blipFill>
        <p:spPr>
          <a:xfrm>
            <a:off x="2397125" y="1743075"/>
            <a:ext cx="7829550" cy="2943225"/>
          </a:xfrm>
          <a:prstGeom prst="rect">
            <a:avLst/>
          </a:prstGeom>
        </p:spPr>
      </p:pic>
    </p:spTree>
    <p:extLst>
      <p:ext uri="{BB962C8B-B14F-4D97-AF65-F5344CB8AC3E}">
        <p14:creationId xmlns:p14="http://schemas.microsoft.com/office/powerpoint/2010/main" val="2819647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132D46-DC56-1093-DAF0-0B1FE29BF6FD}"/>
              </a:ext>
            </a:extLst>
          </p:cNvPr>
          <p:cNvSpPr txBox="1"/>
          <p:nvPr/>
        </p:nvSpPr>
        <p:spPr>
          <a:xfrm>
            <a:off x="8654585" y="6858000"/>
            <a:ext cx="3429000" cy="1200329"/>
          </a:xfrm>
          <a:prstGeom prst="rect">
            <a:avLst/>
          </a:prstGeom>
          <a:noFill/>
        </p:spPr>
        <p:txBody>
          <a:bodyPr wrap="square">
            <a:spAutoFit/>
          </a:bodyPr>
          <a:lstStyle/>
          <a:p>
            <a:r>
              <a:rPr lang="en-GB" b="0" i="0" dirty="0">
                <a:solidFill>
                  <a:srgbClr val="1F1F1F"/>
                </a:solidFill>
                <a:effectLst/>
                <a:latin typeface="ElsevierGulliver"/>
              </a:rPr>
              <a:t>Genetic programming </a:t>
            </a:r>
            <a:r>
              <a:rPr lang="en-GB" dirty="0">
                <a:solidFill>
                  <a:srgbClr val="1F1F1F"/>
                </a:solidFill>
                <a:latin typeface="ElsevierGulliver"/>
              </a:rPr>
              <a:t>&amp; ANN </a:t>
            </a:r>
            <a:r>
              <a:rPr lang="en-GB" dirty="0"/>
              <a:t>emergent vegetation</a:t>
            </a:r>
            <a:r>
              <a:rPr lang="en-GB" dirty="0">
                <a:solidFill>
                  <a:srgbClr val="1F1F1F"/>
                </a:solidFill>
                <a:latin typeface="ElsevierGulliver"/>
              </a:rPr>
              <a:t> T</a:t>
            </a:r>
            <a:r>
              <a:rPr lang="en-GB" b="0" i="0" dirty="0">
                <a:solidFill>
                  <a:srgbClr val="4D5156"/>
                </a:solidFill>
                <a:effectLst/>
                <a:latin typeface="Arial" panose="020B0604020202020204" pitchFamily="34" charset="0"/>
              </a:rPr>
              <a:t>sunamis Transmission coefficient</a:t>
            </a:r>
            <a:r>
              <a:rPr lang="en-GB" b="0" i="0" dirty="0">
                <a:solidFill>
                  <a:srgbClr val="1F1F1F"/>
                </a:solidFill>
                <a:effectLst/>
                <a:latin typeface="ElsevierGulliver"/>
              </a:rPr>
              <a:t> (Gong et al. 2021)</a:t>
            </a:r>
            <a:endParaRPr lang="en-GB" dirty="0"/>
          </a:p>
        </p:txBody>
      </p:sp>
      <p:pic>
        <p:nvPicPr>
          <p:cNvPr id="5122" name="Picture 2" descr="We should have been prepared for the Fukushima tsunami">
            <a:extLst>
              <a:ext uri="{FF2B5EF4-FFF2-40B4-BE49-F238E27FC236}">
                <a16:creationId xmlns:a16="http://schemas.microsoft.com/office/drawing/2014/main" id="{9F661ADB-0B1F-BADE-664B-3961C12318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3810" y="2695664"/>
            <a:ext cx="4739213" cy="30247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AC79CF-8CF4-85BD-2C0D-26C1FF166672}"/>
              </a:ext>
            </a:extLst>
          </p:cNvPr>
          <p:cNvSpPr txBox="1"/>
          <p:nvPr/>
        </p:nvSpPr>
        <p:spPr>
          <a:xfrm>
            <a:off x="608081" y="1910834"/>
            <a:ext cx="3152775" cy="1569660"/>
          </a:xfrm>
          <a:prstGeom prst="rect">
            <a:avLst/>
          </a:prstGeom>
          <a:noFill/>
        </p:spPr>
        <p:txBody>
          <a:bodyPr wrap="square">
            <a:spAutoFit/>
          </a:bodyPr>
          <a:lstStyle/>
          <a:p>
            <a:r>
              <a:rPr lang="en-GB" sz="2400" dirty="0">
                <a:latin typeface="Arial" panose="020B0604020202020204" pitchFamily="34" charset="0"/>
                <a:cs typeface="Arial" panose="020B0604020202020204" pitchFamily="34" charset="0"/>
              </a:rPr>
              <a:t>ANN </a:t>
            </a:r>
          </a:p>
          <a:p>
            <a:r>
              <a:rPr lang="en-GB" sz="2400" dirty="0">
                <a:latin typeface="Arial" panose="020B0604020202020204" pitchFamily="34" charset="0"/>
                <a:cs typeface="Arial" panose="020B0604020202020204" pitchFamily="34" charset="0"/>
              </a:rPr>
              <a:t>Rigid vegetation  </a:t>
            </a:r>
          </a:p>
          <a:p>
            <a:r>
              <a:rPr lang="en-GB" sz="2400" dirty="0">
                <a:latin typeface="Arial" panose="020B0604020202020204" pitchFamily="34" charset="0"/>
                <a:cs typeface="Arial" panose="020B0604020202020204" pitchFamily="34" charset="0"/>
              </a:rPr>
              <a:t>drag coefficient (Wang et al 2023)</a:t>
            </a:r>
          </a:p>
        </p:txBody>
      </p:sp>
      <p:sp>
        <p:nvSpPr>
          <p:cNvPr id="7" name="TextBox 6">
            <a:extLst>
              <a:ext uri="{FF2B5EF4-FFF2-40B4-BE49-F238E27FC236}">
                <a16:creationId xmlns:a16="http://schemas.microsoft.com/office/drawing/2014/main" id="{67449A8B-B006-8E24-DADE-161B24F81F43}"/>
              </a:ext>
            </a:extLst>
          </p:cNvPr>
          <p:cNvSpPr txBox="1"/>
          <p:nvPr/>
        </p:nvSpPr>
        <p:spPr>
          <a:xfrm>
            <a:off x="332153" y="5295396"/>
            <a:ext cx="11557414" cy="461665"/>
          </a:xfrm>
          <a:prstGeom prst="rect">
            <a:avLst/>
          </a:prstGeom>
          <a:noFill/>
        </p:spPr>
        <p:txBody>
          <a:bodyPr wrap="square">
            <a:spAutoFit/>
          </a:bodyPr>
          <a:lstStyle/>
          <a:p>
            <a:pPr marL="342900" indent="-342900">
              <a:buFont typeface="Arial" panose="020B0604020202020204" pitchFamily="34" charset="0"/>
              <a:buChar char="•"/>
            </a:pPr>
            <a:r>
              <a:rPr lang="en-GB" sz="2400" b="1" dirty="0">
                <a:solidFill>
                  <a:schemeClr val="accent5"/>
                </a:solidFill>
                <a:latin typeface="Arial" panose="020B0604020202020204" pitchFamily="34" charset="0"/>
                <a:cs typeface="Arial" panose="020B0604020202020204" pitchFamily="34" charset="0"/>
              </a:rPr>
              <a:t>ANN</a:t>
            </a:r>
            <a:r>
              <a:rPr lang="en-GB" sz="2400" dirty="0">
                <a:solidFill>
                  <a:schemeClr val="accent5"/>
                </a:solidFill>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for artificial </a:t>
            </a:r>
            <a:r>
              <a:rPr lang="en-GB" sz="2400" b="1" dirty="0">
                <a:solidFill>
                  <a:schemeClr val="accent6"/>
                </a:solidFill>
                <a:latin typeface="Arial" panose="020B0604020202020204" pitchFamily="34" charset="0"/>
                <a:cs typeface="Arial" panose="020B0604020202020204" pitchFamily="34" charset="0"/>
              </a:rPr>
              <a:t>coral reef </a:t>
            </a:r>
            <a:r>
              <a:rPr lang="en-GB" sz="2400" dirty="0">
                <a:latin typeface="Arial" panose="020B0604020202020204" pitchFamily="34" charset="0"/>
                <a:cs typeface="Arial" panose="020B0604020202020204" pitchFamily="34" charset="0"/>
              </a:rPr>
              <a:t>wave attenuation (Kim et al. 2022)</a:t>
            </a:r>
          </a:p>
        </p:txBody>
      </p:sp>
      <p:sp>
        <p:nvSpPr>
          <p:cNvPr id="9" name="TextBox 8">
            <a:extLst>
              <a:ext uri="{FF2B5EF4-FFF2-40B4-BE49-F238E27FC236}">
                <a16:creationId xmlns:a16="http://schemas.microsoft.com/office/drawing/2014/main" id="{EAF4F4A3-BF0B-CE60-C6EA-C5D95B54B0AE}"/>
              </a:ext>
            </a:extLst>
          </p:cNvPr>
          <p:cNvSpPr txBox="1"/>
          <p:nvPr/>
        </p:nvSpPr>
        <p:spPr>
          <a:xfrm>
            <a:off x="2184468" y="1541502"/>
            <a:ext cx="2442117" cy="369332"/>
          </a:xfrm>
          <a:prstGeom prst="rect">
            <a:avLst/>
          </a:prstGeom>
          <a:noFill/>
        </p:spPr>
        <p:txBody>
          <a:bodyPr wrap="square" rtlCol="0">
            <a:spAutoFit/>
          </a:bodyPr>
          <a:lstStyle/>
          <a:p>
            <a:r>
              <a:rPr lang="en-GB" dirty="0"/>
              <a:t>I</a:t>
            </a:r>
            <a:r>
              <a:rPr lang="en-US" altLang="zh-CN" dirty="0"/>
              <a:t>o</a:t>
            </a:r>
            <a:r>
              <a:rPr lang="en-GB" dirty="0"/>
              <a:t>ns et al. 2024 </a:t>
            </a:r>
          </a:p>
        </p:txBody>
      </p:sp>
      <p:sp>
        <p:nvSpPr>
          <p:cNvPr id="12" name="TextBox 11">
            <a:extLst>
              <a:ext uri="{FF2B5EF4-FFF2-40B4-BE49-F238E27FC236}">
                <a16:creationId xmlns:a16="http://schemas.microsoft.com/office/drawing/2014/main" id="{5FC6AC8D-1FB7-60D3-4E44-25462B78C669}"/>
              </a:ext>
            </a:extLst>
          </p:cNvPr>
          <p:cNvSpPr txBox="1"/>
          <p:nvPr/>
        </p:nvSpPr>
        <p:spPr>
          <a:xfrm>
            <a:off x="332153" y="4628735"/>
            <a:ext cx="11557414" cy="461665"/>
          </a:xfrm>
          <a:prstGeom prst="rect">
            <a:avLst/>
          </a:prstGeom>
          <a:noFill/>
        </p:spPr>
        <p:txBody>
          <a:bodyPr wrap="square">
            <a:spAutoFit/>
          </a:bodyPr>
          <a:lstStyle/>
          <a:p>
            <a:pPr marL="342900" indent="-342900">
              <a:buFont typeface="Arial" panose="020B0604020202020204" pitchFamily="34" charset="0"/>
              <a:buChar char="•"/>
            </a:pPr>
            <a:r>
              <a:rPr lang="en-GB" sz="2400" b="1" dirty="0">
                <a:solidFill>
                  <a:schemeClr val="accent5"/>
                </a:solidFill>
                <a:latin typeface="Arial" panose="020B0604020202020204" pitchFamily="34" charset="0"/>
                <a:cs typeface="Arial" panose="020B0604020202020204" pitchFamily="34" charset="0"/>
              </a:rPr>
              <a:t>ANN</a:t>
            </a:r>
            <a:r>
              <a:rPr lang="en-GB" sz="2400" dirty="0">
                <a:solidFill>
                  <a:schemeClr val="accent5"/>
                </a:solidFill>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for </a:t>
            </a:r>
            <a:r>
              <a:rPr lang="en-GB" sz="2400" b="1" dirty="0">
                <a:solidFill>
                  <a:schemeClr val="accent6"/>
                </a:solidFill>
                <a:latin typeface="Arial" panose="020B0604020202020204" pitchFamily="34" charset="0"/>
                <a:cs typeface="Arial" panose="020B0604020202020204" pitchFamily="34" charset="0"/>
              </a:rPr>
              <a:t>emergent vegetation </a:t>
            </a:r>
            <a:r>
              <a:rPr lang="en-GB" sz="2400" b="1" dirty="0">
                <a:solidFill>
                  <a:schemeClr val="accent4"/>
                </a:solidFill>
                <a:latin typeface="Arial" panose="020B0604020202020204" pitchFamily="34" charset="0"/>
                <a:cs typeface="Arial" panose="020B0604020202020204" pitchFamily="34" charset="0"/>
              </a:rPr>
              <a:t>extreme wave </a:t>
            </a:r>
            <a:r>
              <a:rPr lang="en-GB" sz="2400" dirty="0">
                <a:latin typeface="Arial" panose="020B0604020202020204" pitchFamily="34" charset="0"/>
                <a:cs typeface="Arial" panose="020B0604020202020204" pitchFamily="34" charset="0"/>
              </a:rPr>
              <a:t>attenuation (</a:t>
            </a:r>
            <a:r>
              <a:rPr lang="en-US" altLang="zh-CN" sz="2400" dirty="0">
                <a:latin typeface="Arial" panose="020B0604020202020204" pitchFamily="34" charset="0"/>
                <a:cs typeface="Arial" panose="020B0604020202020204" pitchFamily="34" charset="0"/>
              </a:rPr>
              <a:t>Gong</a:t>
            </a:r>
            <a:r>
              <a:rPr lang="en-GB" sz="2400" dirty="0">
                <a:latin typeface="Arial" panose="020B0604020202020204" pitchFamily="34" charset="0"/>
                <a:cs typeface="Arial" panose="020B0604020202020204" pitchFamily="34" charset="0"/>
              </a:rPr>
              <a:t> et al. 2021)</a:t>
            </a:r>
          </a:p>
        </p:txBody>
      </p:sp>
      <p:sp>
        <p:nvSpPr>
          <p:cNvPr id="14" name="TextBox 13">
            <a:extLst>
              <a:ext uri="{FF2B5EF4-FFF2-40B4-BE49-F238E27FC236}">
                <a16:creationId xmlns:a16="http://schemas.microsoft.com/office/drawing/2014/main" id="{04806520-F154-06D4-24AD-CC6E85633919}"/>
              </a:ext>
            </a:extLst>
          </p:cNvPr>
          <p:cNvSpPr txBox="1"/>
          <p:nvPr/>
        </p:nvSpPr>
        <p:spPr>
          <a:xfrm>
            <a:off x="1258956" y="3939837"/>
            <a:ext cx="8587408" cy="369332"/>
          </a:xfrm>
          <a:prstGeom prst="rect">
            <a:avLst/>
          </a:prstGeom>
          <a:noFill/>
        </p:spPr>
        <p:txBody>
          <a:bodyPr wrap="square">
            <a:spAutoFit/>
          </a:bodyPr>
          <a:lstStyle/>
          <a:p>
            <a:r>
              <a:rPr lang="en-GB" dirty="0"/>
              <a:t>GP</a:t>
            </a:r>
          </a:p>
        </p:txBody>
      </p:sp>
      <p:sp>
        <p:nvSpPr>
          <p:cNvPr id="2" name="TextBox 1">
            <a:extLst>
              <a:ext uri="{FF2B5EF4-FFF2-40B4-BE49-F238E27FC236}">
                <a16:creationId xmlns:a16="http://schemas.microsoft.com/office/drawing/2014/main" id="{7C7EEA82-7E56-3769-AA33-5D612F2C60C2}"/>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References &amp; additional readings</a:t>
            </a:r>
            <a:endParaRPr lang="en-GB"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2865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1C366-6B3B-5A85-452D-382CB9A792B8}"/>
              </a:ext>
            </a:extLst>
          </p:cNvPr>
          <p:cNvSpPr txBox="1"/>
          <p:nvPr/>
        </p:nvSpPr>
        <p:spPr>
          <a:xfrm>
            <a:off x="17649" y="319926"/>
            <a:ext cx="12186422" cy="523220"/>
          </a:xfrm>
          <a:prstGeom prst="rect">
            <a:avLst/>
          </a:prstGeom>
          <a:noFill/>
        </p:spPr>
        <p:txBody>
          <a:bodyPr wrap="square" rtlCol="0">
            <a:spAutoFit/>
          </a:bodyPr>
          <a:lstStyle/>
          <a:p>
            <a:pPr algn="ctr"/>
            <a:r>
              <a:rPr lang="en-GB" sz="2800" b="1" dirty="0">
                <a:solidFill>
                  <a:schemeClr val="bg1"/>
                </a:solidFill>
                <a:latin typeface="Arial" panose="020B0604020202020204" pitchFamily="34" charset="0"/>
                <a:cs typeface="Arial" panose="020B0604020202020204" pitchFamily="34" charset="0"/>
              </a:rPr>
              <a:t>Perfection = Effectiveness + Reliability</a:t>
            </a:r>
          </a:p>
        </p:txBody>
      </p:sp>
      <p:sp>
        <p:nvSpPr>
          <p:cNvPr id="4" name="TextBox 3">
            <a:extLst>
              <a:ext uri="{FF2B5EF4-FFF2-40B4-BE49-F238E27FC236}">
                <a16:creationId xmlns:a16="http://schemas.microsoft.com/office/drawing/2014/main" id="{B5151A31-7CC9-1C29-DE30-747EDE0CB254}"/>
              </a:ext>
            </a:extLst>
          </p:cNvPr>
          <p:cNvSpPr txBox="1"/>
          <p:nvPr/>
        </p:nvSpPr>
        <p:spPr>
          <a:xfrm>
            <a:off x="1215570" y="2531770"/>
            <a:ext cx="9790580" cy="1384995"/>
          </a:xfrm>
          <a:prstGeom prst="rect">
            <a:avLst/>
          </a:prstGeom>
          <a:noFill/>
        </p:spPr>
        <p:txBody>
          <a:bodyPr wrap="square" rtlCol="0">
            <a:spAutoFit/>
          </a:bodyPr>
          <a:lstStyle/>
          <a:p>
            <a:r>
              <a:rPr lang="en-US" dirty="0"/>
              <a:t>Definition: The effectiveness of marshes and mangroves as coastal storm buffers conceptually depends on</a:t>
            </a:r>
          </a:p>
          <a:p>
            <a:r>
              <a:rPr lang="en-US" dirty="0"/>
              <a:t>(a) their functionality, that is, their capacity to reduce storm surge levels, storm waves, and associated flood and erosion risks, and (b) their persistence, that is, their capacity to resist and recover from storm damage to the ecosystem and from other potential stress and disturbance factors, such as their ability to persist under long-term sea level rise through sediment accretion</a:t>
            </a:r>
          </a:p>
          <a:p>
            <a:endParaRPr lang="en-GB" dirty="0"/>
          </a:p>
        </p:txBody>
      </p:sp>
    </p:spTree>
    <p:extLst>
      <p:ext uri="{BB962C8B-B14F-4D97-AF65-F5344CB8AC3E}">
        <p14:creationId xmlns:p14="http://schemas.microsoft.com/office/powerpoint/2010/main" val="2949675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EEEAA-1799-C360-830E-BE09A42B673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2EADAEF-7D79-AD83-69D0-98790A1FFB78}"/>
              </a:ext>
            </a:extLst>
          </p:cNvPr>
          <p:cNvSpPr/>
          <p:nvPr/>
        </p:nvSpPr>
        <p:spPr>
          <a:xfrm>
            <a:off x="232012" y="5779911"/>
            <a:ext cx="3771331" cy="1078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9311D47-8D15-C9D9-BD6F-6A95C294A9F6}"/>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Applications of ML</a:t>
            </a:r>
            <a:endParaRPr lang="en-GB" sz="2800" b="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5F35B63-EC02-1882-76FD-96831E732750}"/>
              </a:ext>
            </a:extLst>
          </p:cNvPr>
          <p:cNvSpPr txBox="1"/>
          <p:nvPr/>
        </p:nvSpPr>
        <p:spPr>
          <a:xfrm>
            <a:off x="800100" y="1670431"/>
            <a:ext cx="6979557" cy="923330"/>
          </a:xfrm>
          <a:prstGeom prst="rect">
            <a:avLst/>
          </a:prstGeom>
          <a:noFill/>
        </p:spPr>
        <p:txBody>
          <a:bodyPr wrap="square" rtlCol="0">
            <a:spAutoFit/>
          </a:bodyPr>
          <a:lstStyle/>
          <a:p>
            <a:r>
              <a:rPr lang="en-US" dirty="0"/>
              <a:t>1 Ecosystem conditions  influence effectiveness (recovery debt)</a:t>
            </a:r>
          </a:p>
          <a:p>
            <a:endParaRPr lang="en-US" dirty="0"/>
          </a:p>
          <a:p>
            <a:r>
              <a:rPr lang="en-US" dirty="0"/>
              <a:t>2 long-term stability </a:t>
            </a:r>
            <a:endParaRPr lang="en-GB" dirty="0"/>
          </a:p>
        </p:txBody>
      </p:sp>
      <p:graphicFrame>
        <p:nvGraphicFramePr>
          <p:cNvPr id="6" name="Table 5">
            <a:extLst>
              <a:ext uri="{FF2B5EF4-FFF2-40B4-BE49-F238E27FC236}">
                <a16:creationId xmlns:a16="http://schemas.microsoft.com/office/drawing/2014/main" id="{F749EC7D-7D2F-636B-65CD-3AEE72EC5196}"/>
              </a:ext>
            </a:extLst>
          </p:cNvPr>
          <p:cNvGraphicFramePr>
            <a:graphicFrameLocks noGrp="1"/>
          </p:cNvGraphicFramePr>
          <p:nvPr>
            <p:extLst>
              <p:ext uri="{D42A27DB-BD31-4B8C-83A1-F6EECF244321}">
                <p14:modId xmlns:p14="http://schemas.microsoft.com/office/powerpoint/2010/main" val="676557293"/>
              </p:ext>
            </p:extLst>
          </p:nvPr>
        </p:nvGraphicFramePr>
        <p:xfrm>
          <a:off x="-3221690" y="1833241"/>
          <a:ext cx="3082444" cy="2403056"/>
        </p:xfrm>
        <a:graphic>
          <a:graphicData uri="http://schemas.openxmlformats.org/drawingml/2006/table">
            <a:tbl>
              <a:tblPr firstRow="1" bandRow="1">
                <a:tableStyleId>{5C22544A-7EE6-4342-B048-85BDC9FD1C3A}</a:tableStyleId>
              </a:tblPr>
              <a:tblGrid>
                <a:gridCol w="3082444">
                  <a:extLst>
                    <a:ext uri="{9D8B030D-6E8A-4147-A177-3AD203B41FA5}">
                      <a16:colId xmlns:a16="http://schemas.microsoft.com/office/drawing/2014/main" val="2970024845"/>
                    </a:ext>
                  </a:extLst>
                </a:gridCol>
              </a:tblGrid>
              <a:tr h="580843">
                <a:tc>
                  <a:txBody>
                    <a:bodyPr/>
                    <a:lstStyle/>
                    <a:p>
                      <a:r>
                        <a:rPr lang="en-GB" b="1" dirty="0">
                          <a:solidFill>
                            <a:schemeClr val="tx1"/>
                          </a:solidFill>
                          <a:latin typeface="Arial" panose="020B0604020202020204" pitchFamily="34" charset="0"/>
                          <a:cs typeface="Arial" panose="020B0604020202020204" pitchFamily="34" charset="0"/>
                        </a:rPr>
                        <a:t>Ecosystem conditions </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DDBC"/>
                    </a:solidFill>
                  </a:tcPr>
                </a:tc>
                <a:extLst>
                  <a:ext uri="{0D108BD9-81ED-4DB2-BD59-A6C34878D82A}">
                    <a16:rowId xmlns:a16="http://schemas.microsoft.com/office/drawing/2014/main" val="3997829679"/>
                  </a:ext>
                </a:extLst>
              </a:tr>
              <a:tr h="580843">
                <a:tc>
                  <a:txBody>
                    <a:bodyPr/>
                    <a:lstStyle/>
                    <a:p>
                      <a:r>
                        <a:rPr lang="en-GB" b="1" dirty="0">
                          <a:solidFill>
                            <a:schemeClr val="tx1"/>
                          </a:solidFill>
                          <a:latin typeface="Arial" panose="020B0604020202020204" pitchFamily="34" charset="0"/>
                          <a:cs typeface="Arial" panose="020B0604020202020204" pitchFamily="34" charset="0"/>
                        </a:rPr>
                        <a:t>Over estimation </a:t>
                      </a:r>
                    </a:p>
                    <a:p>
                      <a:r>
                        <a:rPr lang="en-GB" b="1" dirty="0">
                          <a:solidFill>
                            <a:schemeClr val="tx1"/>
                          </a:solidFill>
                          <a:latin typeface="Arial" panose="020B0604020202020204" pitchFamily="34" charset="0"/>
                          <a:cs typeface="Arial" panose="020B0604020202020204" pitchFamily="34" charset="0"/>
                        </a:rPr>
                        <a:t>Thuy et al. 2012</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3CCEF3"/>
                    </a:solidFill>
                  </a:tcPr>
                </a:tc>
                <a:extLst>
                  <a:ext uri="{0D108BD9-81ED-4DB2-BD59-A6C34878D82A}">
                    <a16:rowId xmlns:a16="http://schemas.microsoft.com/office/drawing/2014/main" val="1796500206"/>
                  </a:ext>
                </a:extLst>
              </a:tr>
              <a:tr h="580843">
                <a:tc>
                  <a:txBody>
                    <a:bodyPr/>
                    <a:lstStyle/>
                    <a:p>
                      <a:r>
                        <a:rPr lang="en-GB" b="1" dirty="0">
                          <a:solidFill>
                            <a:schemeClr val="tx1"/>
                          </a:solidFill>
                          <a:latin typeface="Arial" panose="020B0604020202020204" pitchFamily="34" charset="0"/>
                          <a:cs typeface="Arial" panose="020B0604020202020204" pitchFamily="34" charset="0"/>
                        </a:rPr>
                        <a:t>Recovery debt </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B7CCB"/>
                    </a:solidFill>
                  </a:tcPr>
                </a:tc>
                <a:extLst>
                  <a:ext uri="{0D108BD9-81ED-4DB2-BD59-A6C34878D82A}">
                    <a16:rowId xmlns:a16="http://schemas.microsoft.com/office/drawing/2014/main" val="2573290484"/>
                  </a:ext>
                </a:extLst>
              </a:tr>
              <a:tr h="580843">
                <a:tc>
                  <a:txBody>
                    <a:bodyPr/>
                    <a:lstStyle/>
                    <a:p>
                      <a:r>
                        <a:rPr lang="en-GB" b="1" dirty="0">
                          <a:solidFill>
                            <a:schemeClr val="tx1"/>
                          </a:solidFill>
                          <a:latin typeface="Arial" panose="020B0604020202020204" pitchFamily="34" charset="0"/>
                          <a:cs typeface="Arial" panose="020B0604020202020204" pitchFamily="34" charset="0"/>
                        </a:rPr>
                        <a:t>Long-term stability </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9F7EF3"/>
                    </a:solidFill>
                  </a:tcPr>
                </a:tc>
                <a:extLst>
                  <a:ext uri="{0D108BD9-81ED-4DB2-BD59-A6C34878D82A}">
                    <a16:rowId xmlns:a16="http://schemas.microsoft.com/office/drawing/2014/main" val="2288793281"/>
                  </a:ext>
                </a:extLst>
              </a:tr>
            </a:tbl>
          </a:graphicData>
        </a:graphic>
      </p:graphicFrame>
    </p:spTree>
    <p:extLst>
      <p:ext uri="{BB962C8B-B14F-4D97-AF65-F5344CB8AC3E}">
        <p14:creationId xmlns:p14="http://schemas.microsoft.com/office/powerpoint/2010/main" val="4240735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0FD2FC1F-C3A4-0D3E-D09F-EB233F7046F1}"/>
              </a:ext>
            </a:extLst>
          </p:cNvPr>
          <p:cNvPicPr>
            <a:picLocks noChangeAspect="1"/>
          </p:cNvPicPr>
          <p:nvPr/>
        </p:nvPicPr>
        <p:blipFill>
          <a:blip r:embed="rId2"/>
          <a:stretch>
            <a:fillRect/>
          </a:stretch>
        </p:blipFill>
        <p:spPr>
          <a:xfrm>
            <a:off x="1922690" y="1204912"/>
            <a:ext cx="4514850" cy="4448175"/>
          </a:xfrm>
          <a:prstGeom prst="rect">
            <a:avLst/>
          </a:prstGeom>
        </p:spPr>
      </p:pic>
      <p:sp>
        <p:nvSpPr>
          <p:cNvPr id="3" name="TextBox 2">
            <a:extLst>
              <a:ext uri="{FF2B5EF4-FFF2-40B4-BE49-F238E27FC236}">
                <a16:creationId xmlns:a16="http://schemas.microsoft.com/office/drawing/2014/main" id="{FC22B806-0992-E6D8-D15E-6122CFF6B660}"/>
              </a:ext>
            </a:extLst>
          </p:cNvPr>
          <p:cNvSpPr txBox="1"/>
          <p:nvPr/>
        </p:nvSpPr>
        <p:spPr>
          <a:xfrm>
            <a:off x="6879771" y="5149333"/>
            <a:ext cx="4267200" cy="380609"/>
          </a:xfrm>
          <a:prstGeom prst="rect">
            <a:avLst/>
          </a:prstGeom>
          <a:noFill/>
        </p:spPr>
        <p:txBody>
          <a:bodyPr wrap="square">
            <a:spAutoFit/>
          </a:bodyPr>
          <a:lstStyle/>
          <a:p>
            <a:r>
              <a:rPr lang="en-GB" dirty="0"/>
              <a:t>PENNINGS et al 2021</a:t>
            </a:r>
          </a:p>
        </p:txBody>
      </p:sp>
      <p:sp>
        <p:nvSpPr>
          <p:cNvPr id="5" name="TextBox 4">
            <a:extLst>
              <a:ext uri="{FF2B5EF4-FFF2-40B4-BE49-F238E27FC236}">
                <a16:creationId xmlns:a16="http://schemas.microsoft.com/office/drawing/2014/main" id="{0CCCDB1A-7523-26BA-4EEB-5EF811894292}"/>
              </a:ext>
            </a:extLst>
          </p:cNvPr>
          <p:cNvSpPr txBox="1"/>
          <p:nvPr/>
        </p:nvSpPr>
        <p:spPr>
          <a:xfrm>
            <a:off x="6720115" y="2451855"/>
            <a:ext cx="5225142" cy="1200329"/>
          </a:xfrm>
          <a:prstGeom prst="rect">
            <a:avLst/>
          </a:prstGeom>
          <a:noFill/>
        </p:spPr>
        <p:txBody>
          <a:bodyPr wrap="square">
            <a:spAutoFit/>
          </a:bodyPr>
          <a:lstStyle/>
          <a:p>
            <a:r>
              <a:rPr lang="en-GB" dirty="0"/>
              <a:t>Data from erosion stakes indicated up to 26 cm of vertical and 970 cm of horizontal erosion over 70 months in the plot with 0% mangrove cover, but relatively little erosion in other plots. </a:t>
            </a:r>
          </a:p>
        </p:txBody>
      </p:sp>
      <p:sp>
        <p:nvSpPr>
          <p:cNvPr id="2" name="TextBox 1">
            <a:extLst>
              <a:ext uri="{FF2B5EF4-FFF2-40B4-BE49-F238E27FC236}">
                <a16:creationId xmlns:a16="http://schemas.microsoft.com/office/drawing/2014/main" id="{392C6647-F830-04DC-E896-DE36F8CAE7B2}"/>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Erosion mitigation during hurricanes by mangroves in the USA</a:t>
            </a:r>
            <a:endParaRPr lang="en-GB"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3040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6C5D26-635D-CDD6-9E92-52531DDB8D1E}"/>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RF for mapping mangrove species in Indonesia </a:t>
            </a:r>
          </a:p>
        </p:txBody>
      </p:sp>
      <p:sp>
        <p:nvSpPr>
          <p:cNvPr id="5" name="TextBox 4">
            <a:extLst>
              <a:ext uri="{FF2B5EF4-FFF2-40B4-BE49-F238E27FC236}">
                <a16:creationId xmlns:a16="http://schemas.microsoft.com/office/drawing/2014/main" id="{3E1E7DEF-C0B2-2BDC-E897-B1023A297B32}"/>
              </a:ext>
            </a:extLst>
          </p:cNvPr>
          <p:cNvSpPr txBox="1"/>
          <p:nvPr/>
        </p:nvSpPr>
        <p:spPr>
          <a:xfrm>
            <a:off x="957943" y="2656115"/>
            <a:ext cx="2699658" cy="1477328"/>
          </a:xfrm>
          <a:prstGeom prst="rect">
            <a:avLst/>
          </a:prstGeom>
          <a:noFill/>
        </p:spPr>
        <p:txBody>
          <a:bodyPr wrap="square" rtlCol="0">
            <a:spAutoFit/>
          </a:bodyPr>
          <a:lstStyle/>
          <a:p>
            <a:endParaRPr lang="en-US" dirty="0"/>
          </a:p>
          <a:p>
            <a:endParaRPr lang="en-US" dirty="0"/>
          </a:p>
          <a:p>
            <a:r>
              <a:rPr lang="en-US" dirty="0"/>
              <a:t>Aji 2023</a:t>
            </a:r>
          </a:p>
          <a:p>
            <a:endParaRPr lang="en-US" dirty="0"/>
          </a:p>
          <a:p>
            <a:r>
              <a:rPr lang="en-US" dirty="0"/>
              <a:t>With phenology</a:t>
            </a:r>
          </a:p>
        </p:txBody>
      </p:sp>
      <p:pic>
        <p:nvPicPr>
          <p:cNvPr id="7" name="Picture 6">
            <a:extLst>
              <a:ext uri="{FF2B5EF4-FFF2-40B4-BE49-F238E27FC236}">
                <a16:creationId xmlns:a16="http://schemas.microsoft.com/office/drawing/2014/main" id="{0D56EBAB-BBE9-691E-7753-767B16F2612D}"/>
              </a:ext>
            </a:extLst>
          </p:cNvPr>
          <p:cNvPicPr>
            <a:picLocks noChangeAspect="1"/>
          </p:cNvPicPr>
          <p:nvPr/>
        </p:nvPicPr>
        <p:blipFill>
          <a:blip r:embed="rId2"/>
          <a:stretch>
            <a:fillRect/>
          </a:stretch>
        </p:blipFill>
        <p:spPr>
          <a:xfrm>
            <a:off x="3358469" y="2037442"/>
            <a:ext cx="8029575" cy="4495800"/>
          </a:xfrm>
          <a:prstGeom prst="rect">
            <a:avLst/>
          </a:prstGeom>
        </p:spPr>
      </p:pic>
    </p:spTree>
    <p:extLst>
      <p:ext uri="{BB962C8B-B14F-4D97-AF65-F5344CB8AC3E}">
        <p14:creationId xmlns:p14="http://schemas.microsoft.com/office/powerpoint/2010/main" val="3122335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73319-113D-3DBC-D08B-CF5182FA9DC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3AC7E1-6164-9A1C-C837-49350F72B50E}"/>
              </a:ext>
            </a:extLst>
          </p:cNvPr>
          <p:cNvPicPr>
            <a:picLocks noChangeAspect="1"/>
          </p:cNvPicPr>
          <p:nvPr/>
        </p:nvPicPr>
        <p:blipFill>
          <a:blip r:embed="rId3"/>
          <a:stretch>
            <a:fillRect/>
          </a:stretch>
        </p:blipFill>
        <p:spPr>
          <a:xfrm>
            <a:off x="2293256" y="1233113"/>
            <a:ext cx="8342085" cy="5664488"/>
          </a:xfrm>
          <a:prstGeom prst="rect">
            <a:avLst/>
          </a:prstGeom>
        </p:spPr>
      </p:pic>
      <p:sp>
        <p:nvSpPr>
          <p:cNvPr id="5" name="TextBox 4">
            <a:extLst>
              <a:ext uri="{FF2B5EF4-FFF2-40B4-BE49-F238E27FC236}">
                <a16:creationId xmlns:a16="http://schemas.microsoft.com/office/drawing/2014/main" id="{0D3C4BE9-C0B2-6F52-F23B-1B3539FC8BBC}"/>
              </a:ext>
            </a:extLst>
          </p:cNvPr>
          <p:cNvSpPr txBox="1"/>
          <p:nvPr/>
        </p:nvSpPr>
        <p:spPr>
          <a:xfrm>
            <a:off x="-500610" y="3668172"/>
            <a:ext cx="6094140" cy="369332"/>
          </a:xfrm>
          <a:prstGeom prst="rect">
            <a:avLst/>
          </a:prstGeom>
          <a:noFill/>
        </p:spPr>
        <p:txBody>
          <a:bodyPr wrap="square">
            <a:spAutoFit/>
          </a:bodyPr>
          <a:lstStyle/>
          <a:p>
            <a:r>
              <a:rPr lang="en-GB" dirty="0"/>
              <a:t>Pham  2019</a:t>
            </a:r>
          </a:p>
        </p:txBody>
      </p:sp>
      <p:sp>
        <p:nvSpPr>
          <p:cNvPr id="6" name="TextBox 5">
            <a:extLst>
              <a:ext uri="{FF2B5EF4-FFF2-40B4-BE49-F238E27FC236}">
                <a16:creationId xmlns:a16="http://schemas.microsoft.com/office/drawing/2014/main" id="{8904C14B-3A58-3499-E811-A7A6C8E678D9}"/>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Mangrove species mapping with ML </a:t>
            </a:r>
          </a:p>
        </p:txBody>
      </p:sp>
    </p:spTree>
    <p:extLst>
      <p:ext uri="{BB962C8B-B14F-4D97-AF65-F5344CB8AC3E}">
        <p14:creationId xmlns:p14="http://schemas.microsoft.com/office/powerpoint/2010/main" val="2800904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C07C6-6F44-5F9B-A92D-0EA73A403609}"/>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Blue carbon assessment with ML in the Asia-Pacific</a:t>
            </a:r>
            <a:endParaRPr lang="en-GB" sz="28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7A58959-278B-443D-BC44-00D0BE7CB742}"/>
              </a:ext>
            </a:extLst>
          </p:cNvPr>
          <p:cNvSpPr txBox="1"/>
          <p:nvPr/>
        </p:nvSpPr>
        <p:spPr>
          <a:xfrm>
            <a:off x="-4165113" y="2505670"/>
            <a:ext cx="4682184" cy="923330"/>
          </a:xfrm>
          <a:prstGeom prst="rect">
            <a:avLst/>
          </a:prstGeom>
          <a:noFill/>
        </p:spPr>
        <p:txBody>
          <a:bodyPr wrap="square" rtlCol="0">
            <a:spAutoFit/>
          </a:bodyPr>
          <a:lstStyle/>
          <a:p>
            <a:r>
              <a:rPr lang="en-GB" dirty="0"/>
              <a:t>Mangrove biomass &amp;  species mapping </a:t>
            </a:r>
          </a:p>
          <a:p>
            <a:endParaRPr lang="en-GB" dirty="0"/>
          </a:p>
          <a:p>
            <a:r>
              <a:rPr lang="en-GB" dirty="0"/>
              <a:t>Dutta et al. 2024 (review)</a:t>
            </a:r>
          </a:p>
        </p:txBody>
      </p:sp>
      <p:pic>
        <p:nvPicPr>
          <p:cNvPr id="6" name="Picture 5">
            <a:extLst>
              <a:ext uri="{FF2B5EF4-FFF2-40B4-BE49-F238E27FC236}">
                <a16:creationId xmlns:a16="http://schemas.microsoft.com/office/drawing/2014/main" id="{D4C326D5-EDAC-9A0F-C777-1A0224D06F65}"/>
              </a:ext>
            </a:extLst>
          </p:cNvPr>
          <p:cNvPicPr>
            <a:picLocks noChangeAspect="1"/>
          </p:cNvPicPr>
          <p:nvPr/>
        </p:nvPicPr>
        <p:blipFill>
          <a:blip r:embed="rId3"/>
          <a:stretch>
            <a:fillRect/>
          </a:stretch>
        </p:blipFill>
        <p:spPr>
          <a:xfrm>
            <a:off x="659946" y="2273300"/>
            <a:ext cx="11068050" cy="3124200"/>
          </a:xfrm>
          <a:prstGeom prst="rect">
            <a:avLst/>
          </a:prstGeom>
        </p:spPr>
      </p:pic>
    </p:spTree>
    <p:extLst>
      <p:ext uri="{BB962C8B-B14F-4D97-AF65-F5344CB8AC3E}">
        <p14:creationId xmlns:p14="http://schemas.microsoft.com/office/powerpoint/2010/main" val="351477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D2074A-5FDF-0A49-6B82-858326E14A1E}"/>
              </a:ext>
            </a:extLst>
          </p:cNvPr>
          <p:cNvSpPr txBox="1"/>
          <p:nvPr/>
        </p:nvSpPr>
        <p:spPr>
          <a:xfrm>
            <a:off x="3585028" y="6488668"/>
            <a:ext cx="6096000" cy="369332"/>
          </a:xfrm>
          <a:prstGeom prst="rect">
            <a:avLst/>
          </a:prstGeom>
          <a:noFill/>
        </p:spPr>
        <p:txBody>
          <a:bodyPr wrap="square">
            <a:spAutoFit/>
          </a:bodyPr>
          <a:lstStyle/>
          <a:p>
            <a:r>
              <a:rPr lang="en-GB" dirty="0" err="1"/>
              <a:t>Fogarin</a:t>
            </a:r>
            <a:r>
              <a:rPr lang="en-GB" dirty="0"/>
              <a:t>  2023</a:t>
            </a:r>
          </a:p>
        </p:txBody>
      </p:sp>
      <p:sp>
        <p:nvSpPr>
          <p:cNvPr id="3" name="TextBox 2">
            <a:extLst>
              <a:ext uri="{FF2B5EF4-FFF2-40B4-BE49-F238E27FC236}">
                <a16:creationId xmlns:a16="http://schemas.microsoft.com/office/drawing/2014/main" id="{E65EE13F-4042-5B92-44A1-FAA8B0F9C409}"/>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Evolution trend for marshes in Venice</a:t>
            </a:r>
          </a:p>
        </p:txBody>
      </p:sp>
      <p:pic>
        <p:nvPicPr>
          <p:cNvPr id="6" name="Picture 5">
            <a:extLst>
              <a:ext uri="{FF2B5EF4-FFF2-40B4-BE49-F238E27FC236}">
                <a16:creationId xmlns:a16="http://schemas.microsoft.com/office/drawing/2014/main" id="{A1345B4B-F0C0-83EF-9021-1A20C7F61084}"/>
              </a:ext>
            </a:extLst>
          </p:cNvPr>
          <p:cNvPicPr>
            <a:picLocks noChangeAspect="1"/>
          </p:cNvPicPr>
          <p:nvPr/>
        </p:nvPicPr>
        <p:blipFill>
          <a:blip r:embed="rId2"/>
          <a:stretch>
            <a:fillRect/>
          </a:stretch>
        </p:blipFill>
        <p:spPr>
          <a:xfrm>
            <a:off x="2975429" y="1539447"/>
            <a:ext cx="7307262" cy="4406193"/>
          </a:xfrm>
          <a:prstGeom prst="rect">
            <a:avLst/>
          </a:prstGeom>
        </p:spPr>
      </p:pic>
    </p:spTree>
    <p:extLst>
      <p:ext uri="{BB962C8B-B14F-4D97-AF65-F5344CB8AC3E}">
        <p14:creationId xmlns:p14="http://schemas.microsoft.com/office/powerpoint/2010/main" val="3264864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57D3E0-9EFB-EEB1-14EF-2F69CB639B8C}"/>
              </a:ext>
            </a:extLst>
          </p:cNvPr>
          <p:cNvSpPr/>
          <p:nvPr/>
        </p:nvSpPr>
        <p:spPr>
          <a:xfrm>
            <a:off x="8420669" y="5737577"/>
            <a:ext cx="3771331" cy="1078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1D03F58-E0EE-9112-7B07-4F0189A58ECD}"/>
              </a:ext>
            </a:extLst>
          </p:cNvPr>
          <p:cNvSpPr txBox="1"/>
          <p:nvPr/>
        </p:nvSpPr>
        <p:spPr>
          <a:xfrm>
            <a:off x="5578" y="366807"/>
            <a:ext cx="12186422" cy="523220"/>
          </a:xfrm>
          <a:prstGeom prst="rect">
            <a:avLst/>
          </a:prstGeom>
          <a:noFill/>
        </p:spPr>
        <p:txBody>
          <a:bodyPr wrap="square" rtlCol="0">
            <a:spAutoFit/>
          </a:bodyPr>
          <a:lstStyle/>
          <a:p>
            <a:pPr algn="ctr"/>
            <a:r>
              <a:rPr lang="en-US" altLang="zh-CN" sz="2800" b="1" dirty="0">
                <a:solidFill>
                  <a:schemeClr val="bg1"/>
                </a:solidFill>
                <a:latin typeface="Arial" panose="020B0604020202020204" pitchFamily="34" charset="0"/>
                <a:cs typeface="Arial" panose="020B0604020202020204" pitchFamily="34" charset="0"/>
              </a:rPr>
              <a:t>Mangroves shield Odisha coast from Cyclone Dana, 2024</a:t>
            </a:r>
            <a:endParaRPr lang="en-GB" sz="2800" b="1" dirty="0">
              <a:solidFill>
                <a:schemeClr val="bg1"/>
              </a:solidFill>
              <a:latin typeface="Arial" panose="020B0604020202020204" pitchFamily="34" charset="0"/>
              <a:cs typeface="Arial" panose="020B0604020202020204" pitchFamily="34" charset="0"/>
            </a:endParaRPr>
          </a:p>
        </p:txBody>
      </p:sp>
      <p:pic>
        <p:nvPicPr>
          <p:cNvPr id="4" name="Online Media 3" title="Cyclone ''Dana&quot; At BhitarKanika">
            <a:hlinkClick r:id="" action="ppaction://media"/>
            <a:extLst>
              <a:ext uri="{FF2B5EF4-FFF2-40B4-BE49-F238E27FC236}">
                <a16:creationId xmlns:a16="http://schemas.microsoft.com/office/drawing/2014/main" id="{3B5FD534-B03A-B23E-4D16-A11E8AEE1F08}"/>
              </a:ext>
            </a:extLst>
          </p:cNvPr>
          <p:cNvPicPr>
            <a:picLocks noGrp="1" noRot="1" noChangeAspect="1"/>
          </p:cNvPicPr>
          <p:nvPr>
            <p:ph idx="1"/>
            <a:videoFile r:link="rId1"/>
          </p:nvPr>
        </p:nvPicPr>
        <p:blipFill>
          <a:blip r:embed="rId4"/>
          <a:srcRect l="3846" r="6057"/>
          <a:stretch/>
        </p:blipFill>
        <p:spPr>
          <a:xfrm>
            <a:off x="5473023" y="1507331"/>
            <a:ext cx="6326614" cy="5266002"/>
          </a:xfrm>
          <a:prstGeom prst="rect">
            <a:avLst/>
          </a:prstGeom>
          <a:ln w="38100">
            <a:solidFill>
              <a:srgbClr val="7030A0"/>
            </a:solidFill>
          </a:ln>
        </p:spPr>
      </p:pic>
      <p:pic>
        <p:nvPicPr>
          <p:cNvPr id="10244" name="Picture 4" descr="Cyclone Dana: Why Bay of Bengal gets more, deadlier tropical cyclones? -  India Today">
            <a:extLst>
              <a:ext uri="{FF2B5EF4-FFF2-40B4-BE49-F238E27FC236}">
                <a16:creationId xmlns:a16="http://schemas.microsoft.com/office/drawing/2014/main" id="{AD487B79-1816-6492-F2D7-8F282371E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513" y="1507331"/>
            <a:ext cx="4000501"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A9BDC53-D3C1-C5F5-0042-8BC056912C13}"/>
              </a:ext>
            </a:extLst>
          </p:cNvPr>
          <p:cNvSpPr/>
          <p:nvPr/>
        </p:nvSpPr>
        <p:spPr>
          <a:xfrm>
            <a:off x="3212814" y="2775214"/>
            <a:ext cx="91440" cy="9144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5174277F-8B7E-BDA9-E946-C5577B084BB8}"/>
              </a:ext>
            </a:extLst>
          </p:cNvPr>
          <p:cNvCxnSpPr>
            <a:cxnSpLocks/>
            <a:stCxn id="6" idx="0"/>
          </p:cNvCxnSpPr>
          <p:nvPr/>
        </p:nvCxnSpPr>
        <p:spPr>
          <a:xfrm flipV="1">
            <a:off x="3258534" y="1507331"/>
            <a:ext cx="2214489" cy="1267883"/>
          </a:xfrm>
          <a:prstGeom prst="line">
            <a:avLst/>
          </a:prstGeom>
          <a:ln w="38100">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B826C0AD-2B6B-B471-AC08-893374378FB9}"/>
              </a:ext>
            </a:extLst>
          </p:cNvPr>
          <p:cNvCxnSpPr>
            <a:cxnSpLocks/>
            <a:stCxn id="6" idx="2"/>
          </p:cNvCxnSpPr>
          <p:nvPr/>
        </p:nvCxnSpPr>
        <p:spPr>
          <a:xfrm>
            <a:off x="3258534" y="2866654"/>
            <a:ext cx="2214489" cy="3445246"/>
          </a:xfrm>
          <a:prstGeom prst="line">
            <a:avLst/>
          </a:prstGeom>
          <a:ln w="38100">
            <a:solidFill>
              <a:srgbClr val="7030A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0522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AF89F9-D5B8-5452-8A5D-77648624DEC4}"/>
              </a:ext>
            </a:extLst>
          </p:cNvPr>
          <p:cNvSpPr txBox="1"/>
          <p:nvPr/>
        </p:nvSpPr>
        <p:spPr>
          <a:xfrm>
            <a:off x="1393371" y="2064120"/>
            <a:ext cx="6096000" cy="369332"/>
          </a:xfrm>
          <a:prstGeom prst="rect">
            <a:avLst/>
          </a:prstGeom>
          <a:noFill/>
        </p:spPr>
        <p:txBody>
          <a:bodyPr wrap="square">
            <a:spAutoFit/>
          </a:bodyPr>
          <a:lstStyle/>
          <a:p>
            <a:r>
              <a:rPr lang="en-GB" b="1" dirty="0">
                <a:latin typeface="Arial" panose="020B0604020202020204" pitchFamily="34" charset="0"/>
                <a:cs typeface="Arial" panose="020B0604020202020204" pitchFamily="34" charset="0"/>
              </a:rPr>
              <a:t>Amaral 2023</a:t>
            </a:r>
            <a:endParaRPr lang="en-GB" b="1"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EA9127B-6ECA-0498-CB0C-1287D197962C}"/>
              </a:ext>
            </a:extLst>
          </p:cNvPr>
          <p:cNvSpPr txBox="1"/>
          <p:nvPr/>
        </p:nvSpPr>
        <p:spPr>
          <a:xfrm>
            <a:off x="5578" y="366807"/>
            <a:ext cx="12186422" cy="523220"/>
          </a:xfrm>
          <a:prstGeom prst="rect">
            <a:avLst/>
          </a:prstGeom>
          <a:noFill/>
        </p:spPr>
        <p:txBody>
          <a:bodyPr wrap="square" rtlCol="0">
            <a:spAutoFit/>
          </a:bodyPr>
          <a:lstStyle/>
          <a:p>
            <a:pPr algn="ctr"/>
            <a:r>
              <a:rPr lang="en-US" altLang="zh-CN" sz="2800" b="1" dirty="0">
                <a:solidFill>
                  <a:schemeClr val="bg1"/>
                </a:solidFill>
                <a:latin typeface="Arial" panose="020B0604020202020204" pitchFamily="34" charset="0"/>
                <a:cs typeface="Arial" panose="020B0604020202020204" pitchFamily="34" charset="0"/>
              </a:rPr>
              <a:t>The resilience of North Atlantic mangroves </a:t>
            </a:r>
            <a:r>
              <a:rPr lang="en-US" sz="2800" b="1" dirty="0">
                <a:solidFill>
                  <a:schemeClr val="bg1"/>
                </a:solidFill>
                <a:latin typeface="Arial" panose="020B0604020202020204" pitchFamily="34" charset="0"/>
                <a:cs typeface="Arial" panose="020B0604020202020204" pitchFamily="34" charset="0"/>
              </a:rPr>
              <a:t>to storms </a:t>
            </a:r>
            <a:endParaRPr lang="en-GB" sz="28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46EA8DA-C428-D46B-2085-D9A498CE2044}"/>
              </a:ext>
            </a:extLst>
          </p:cNvPr>
          <p:cNvPicPr>
            <a:picLocks noChangeAspect="1"/>
          </p:cNvPicPr>
          <p:nvPr/>
        </p:nvPicPr>
        <p:blipFill>
          <a:blip r:embed="rId2"/>
          <a:stretch>
            <a:fillRect/>
          </a:stretch>
        </p:blipFill>
        <p:spPr>
          <a:xfrm>
            <a:off x="4177118" y="1328643"/>
            <a:ext cx="6947402" cy="5529357"/>
          </a:xfrm>
          <a:prstGeom prst="rect">
            <a:avLst/>
          </a:prstGeom>
        </p:spPr>
      </p:pic>
    </p:spTree>
    <p:extLst>
      <p:ext uri="{BB962C8B-B14F-4D97-AF65-F5344CB8AC3E}">
        <p14:creationId xmlns:p14="http://schemas.microsoft.com/office/powerpoint/2010/main" val="3811349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A87279-8D67-EFB2-B1D8-6BD3EBD9EDB1}"/>
              </a:ext>
            </a:extLst>
          </p:cNvPr>
          <p:cNvSpPr txBox="1"/>
          <p:nvPr/>
        </p:nvSpPr>
        <p:spPr>
          <a:xfrm>
            <a:off x="800100" y="2709410"/>
            <a:ext cx="6094140" cy="1200329"/>
          </a:xfrm>
          <a:prstGeom prst="rect">
            <a:avLst/>
          </a:prstGeom>
          <a:noFill/>
        </p:spPr>
        <p:txBody>
          <a:bodyPr wrap="square">
            <a:spAutoFit/>
          </a:bodyPr>
          <a:lstStyle/>
          <a:p>
            <a:r>
              <a:rPr lang="en-GB" dirty="0"/>
              <a:t>methods—Partial Dependence Plots (PDPs), Accumulated Local Effects (ALE), Permutation Feature Importance (PFI), and Local Interpretable Model-agnostic Explanations (LIME)</a:t>
            </a:r>
          </a:p>
          <a:p>
            <a:r>
              <a:rPr lang="en-GB" dirty="0"/>
              <a:t>Sun 2024</a:t>
            </a:r>
          </a:p>
        </p:txBody>
      </p:sp>
      <p:sp>
        <p:nvSpPr>
          <p:cNvPr id="6" name="TextBox 5">
            <a:extLst>
              <a:ext uri="{FF2B5EF4-FFF2-40B4-BE49-F238E27FC236}">
                <a16:creationId xmlns:a16="http://schemas.microsoft.com/office/drawing/2014/main" id="{567E49A8-FF37-A858-1CDE-FAA22D7A80B4}"/>
              </a:ext>
            </a:extLst>
          </p:cNvPr>
          <p:cNvSpPr txBox="1"/>
          <p:nvPr/>
        </p:nvSpPr>
        <p:spPr>
          <a:xfrm>
            <a:off x="800100" y="1683894"/>
            <a:ext cx="6096000" cy="646331"/>
          </a:xfrm>
          <a:prstGeom prst="rect">
            <a:avLst/>
          </a:prstGeom>
          <a:noFill/>
        </p:spPr>
        <p:txBody>
          <a:bodyPr wrap="square">
            <a:spAutoFit/>
          </a:bodyPr>
          <a:lstStyle/>
          <a:p>
            <a:r>
              <a:rPr lang="en-GB" dirty="0"/>
              <a:t>A translucent box: interpretable machine learning in ecology TIM C. D. LUCAS</a:t>
            </a:r>
          </a:p>
        </p:txBody>
      </p:sp>
      <p:sp>
        <p:nvSpPr>
          <p:cNvPr id="2" name="TextBox 1">
            <a:extLst>
              <a:ext uri="{FF2B5EF4-FFF2-40B4-BE49-F238E27FC236}">
                <a16:creationId xmlns:a16="http://schemas.microsoft.com/office/drawing/2014/main" id="{B0118D4F-A9E1-CC1D-9996-9CAE9C23324B}"/>
              </a:ext>
            </a:extLst>
          </p:cNvPr>
          <p:cNvSpPr txBox="1"/>
          <p:nvPr/>
        </p:nvSpPr>
        <p:spPr>
          <a:xfrm>
            <a:off x="5578" y="366807"/>
            <a:ext cx="12186422" cy="523220"/>
          </a:xfrm>
          <a:prstGeom prst="rect">
            <a:avLst/>
          </a:prstGeom>
          <a:noFill/>
        </p:spPr>
        <p:txBody>
          <a:bodyPr wrap="square" rtlCol="0">
            <a:spAutoFit/>
          </a:bodyPr>
          <a:lstStyle/>
          <a:p>
            <a:pPr algn="ctr"/>
            <a:r>
              <a:rPr lang="en-GB" sz="2800" b="1" dirty="0">
                <a:solidFill>
                  <a:schemeClr val="bg1"/>
                </a:solidFill>
              </a:rPr>
              <a:t>Interoperability</a:t>
            </a:r>
            <a:endParaRPr lang="en-GB"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4095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B1746-A1D0-3B78-4635-7DC44778BC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0D47E3-28D8-B3DB-0CAB-75FFCBDD26D6}"/>
              </a:ext>
            </a:extLst>
          </p:cNvPr>
          <p:cNvSpPr txBox="1"/>
          <p:nvPr/>
        </p:nvSpPr>
        <p:spPr>
          <a:xfrm>
            <a:off x="1785257" y="5167086"/>
            <a:ext cx="2336800" cy="369332"/>
          </a:xfrm>
          <a:prstGeom prst="rect">
            <a:avLst/>
          </a:prstGeom>
          <a:noFill/>
        </p:spPr>
        <p:txBody>
          <a:bodyPr wrap="square" rtlCol="0">
            <a:spAutoFit/>
          </a:bodyPr>
          <a:lstStyle/>
          <a:p>
            <a:r>
              <a:rPr lang="en-US" dirty="0"/>
              <a:t>Yu</a:t>
            </a:r>
            <a:endParaRPr lang="en-GB" dirty="0"/>
          </a:p>
        </p:txBody>
      </p:sp>
      <p:pic>
        <p:nvPicPr>
          <p:cNvPr id="4" name="Picture 3" descr="A screenshot of a computer&#10;&#10;Description automatically generated">
            <a:extLst>
              <a:ext uri="{FF2B5EF4-FFF2-40B4-BE49-F238E27FC236}">
                <a16:creationId xmlns:a16="http://schemas.microsoft.com/office/drawing/2014/main" id="{57BBDB03-5A5C-09B8-C633-0FC55C26E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8" y="1487005"/>
            <a:ext cx="6522720" cy="3222567"/>
          </a:xfrm>
          <a:prstGeom prst="rect">
            <a:avLst/>
          </a:prstGeom>
        </p:spPr>
      </p:pic>
      <p:pic>
        <p:nvPicPr>
          <p:cNvPr id="6" name="Picture 5" descr="A group of graphs showing different types of weather&#10;&#10;Description automatically generated">
            <a:extLst>
              <a:ext uri="{FF2B5EF4-FFF2-40B4-BE49-F238E27FC236}">
                <a16:creationId xmlns:a16="http://schemas.microsoft.com/office/drawing/2014/main" id="{4673F1BD-C074-4462-B8C9-4299EF23D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712" y="1487005"/>
            <a:ext cx="3236976" cy="3057144"/>
          </a:xfrm>
          <a:prstGeom prst="rect">
            <a:avLst/>
          </a:prstGeom>
        </p:spPr>
      </p:pic>
      <p:sp>
        <p:nvSpPr>
          <p:cNvPr id="7" name="TextBox 6">
            <a:extLst>
              <a:ext uri="{FF2B5EF4-FFF2-40B4-BE49-F238E27FC236}">
                <a16:creationId xmlns:a16="http://schemas.microsoft.com/office/drawing/2014/main" id="{EDB59DCA-6BD7-1A84-0F79-FD248861300E}"/>
              </a:ext>
            </a:extLst>
          </p:cNvPr>
          <p:cNvSpPr txBox="1"/>
          <p:nvPr/>
        </p:nvSpPr>
        <p:spPr>
          <a:xfrm>
            <a:off x="5578" y="366807"/>
            <a:ext cx="12186422" cy="523220"/>
          </a:xfrm>
          <a:prstGeom prst="rect">
            <a:avLst/>
          </a:prstGeom>
          <a:noFill/>
        </p:spPr>
        <p:txBody>
          <a:bodyPr wrap="square" rtlCol="0">
            <a:spAutoFit/>
          </a:bodyPr>
          <a:lstStyle/>
          <a:p>
            <a:pPr algn="ctr"/>
            <a:r>
              <a:rPr lang="en-GB" sz="2800" b="1" dirty="0">
                <a:solidFill>
                  <a:schemeClr val="bg1"/>
                </a:solidFill>
              </a:rPr>
              <a:t>Storm damage to global mangrove ecosystems</a:t>
            </a:r>
            <a:endParaRPr lang="en-GB"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513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6AE19-8457-9B06-76A2-671961E1E0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B752DAC-C7B6-2646-8D21-30F0A0DF5B2D}"/>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References &amp; additional readings</a:t>
            </a:r>
            <a:endParaRPr lang="en-GB" sz="2800" b="1"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AA229A4-BAC5-2647-8EF0-237D5E4AF812}"/>
              </a:ext>
            </a:extLst>
          </p:cNvPr>
          <p:cNvSpPr txBox="1"/>
          <p:nvPr/>
        </p:nvSpPr>
        <p:spPr>
          <a:xfrm>
            <a:off x="800100" y="1683894"/>
            <a:ext cx="6096000" cy="646331"/>
          </a:xfrm>
          <a:prstGeom prst="rect">
            <a:avLst/>
          </a:prstGeom>
          <a:noFill/>
        </p:spPr>
        <p:txBody>
          <a:bodyPr wrap="square">
            <a:spAutoFit/>
          </a:bodyPr>
          <a:lstStyle/>
          <a:p>
            <a:r>
              <a:rPr lang="en-GB" dirty="0"/>
              <a:t>A translucent box: interpretable machine learning in ecology TIM C. D. LUCAS</a:t>
            </a:r>
          </a:p>
        </p:txBody>
      </p:sp>
    </p:spTree>
    <p:extLst>
      <p:ext uri="{BB962C8B-B14F-4D97-AF65-F5344CB8AC3E}">
        <p14:creationId xmlns:p14="http://schemas.microsoft.com/office/powerpoint/2010/main" val="169384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5C937-2705-E9C6-F831-7C3BB930DBC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2472630-2514-9215-CE6D-EBF8605D3EB3}"/>
              </a:ext>
            </a:extLst>
          </p:cNvPr>
          <p:cNvSpPr txBox="1"/>
          <p:nvPr/>
        </p:nvSpPr>
        <p:spPr>
          <a:xfrm>
            <a:off x="17649" y="319926"/>
            <a:ext cx="12186422"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Coastal ecosystems for storm protection</a:t>
            </a:r>
          </a:p>
        </p:txBody>
      </p:sp>
      <p:sp>
        <p:nvSpPr>
          <p:cNvPr id="2" name="TextBox 1">
            <a:extLst>
              <a:ext uri="{FF2B5EF4-FFF2-40B4-BE49-F238E27FC236}">
                <a16:creationId xmlns:a16="http://schemas.microsoft.com/office/drawing/2014/main" id="{3D4B2437-FC9B-5E16-6E4B-403202FB9D35}"/>
              </a:ext>
            </a:extLst>
          </p:cNvPr>
          <p:cNvSpPr txBox="1"/>
          <p:nvPr/>
        </p:nvSpPr>
        <p:spPr>
          <a:xfrm>
            <a:off x="6380699" y="2982030"/>
            <a:ext cx="5529943" cy="1169551"/>
          </a:xfrm>
          <a:prstGeom prst="rect">
            <a:avLst/>
          </a:prstGeom>
          <a:noFill/>
        </p:spPr>
        <p:txBody>
          <a:bodyPr wrap="square" rtlCol="0">
            <a:spAutoFit/>
          </a:bodyPr>
          <a:lstStyle/>
          <a:p>
            <a:endParaRPr lang="en-US" dirty="0"/>
          </a:p>
          <a:p>
            <a:r>
              <a:rPr lang="en-US" dirty="0"/>
              <a:t>Directions: </a:t>
            </a:r>
          </a:p>
          <a:p>
            <a:endParaRPr lang="en-US" dirty="0"/>
          </a:p>
          <a:p>
            <a:endParaRPr lang="en-US" dirty="0"/>
          </a:p>
          <a:p>
            <a:r>
              <a:rPr lang="en-US" dirty="0"/>
              <a:t>Challenge:                        </a:t>
            </a:r>
            <a:endParaRPr lang="en-GB" dirty="0"/>
          </a:p>
        </p:txBody>
      </p:sp>
      <p:grpSp>
        <p:nvGrpSpPr>
          <p:cNvPr id="4" name="Group 3">
            <a:extLst>
              <a:ext uri="{FF2B5EF4-FFF2-40B4-BE49-F238E27FC236}">
                <a16:creationId xmlns:a16="http://schemas.microsoft.com/office/drawing/2014/main" id="{96D7C592-F964-0E32-19D9-5F4CE01059A6}"/>
              </a:ext>
            </a:extLst>
          </p:cNvPr>
          <p:cNvGrpSpPr/>
          <p:nvPr/>
        </p:nvGrpSpPr>
        <p:grpSpPr>
          <a:xfrm>
            <a:off x="800100" y="2175391"/>
            <a:ext cx="4540365" cy="2118755"/>
            <a:chOff x="3190184" y="4070754"/>
            <a:chExt cx="5263955" cy="2631674"/>
          </a:xfrm>
        </p:grpSpPr>
        <p:grpSp>
          <p:nvGrpSpPr>
            <p:cNvPr id="5" name="Group 4">
              <a:extLst>
                <a:ext uri="{FF2B5EF4-FFF2-40B4-BE49-F238E27FC236}">
                  <a16:creationId xmlns:a16="http://schemas.microsoft.com/office/drawing/2014/main" id="{6D36BB4D-DCD6-D842-A5E8-7567384C17C9}"/>
                </a:ext>
              </a:extLst>
            </p:cNvPr>
            <p:cNvGrpSpPr/>
            <p:nvPr/>
          </p:nvGrpSpPr>
          <p:grpSpPr>
            <a:xfrm flipH="1">
              <a:off x="3190184" y="4070754"/>
              <a:ext cx="5263955" cy="2631674"/>
              <a:chOff x="3002676" y="7945285"/>
              <a:chExt cx="5004415" cy="2501921"/>
            </a:xfrm>
          </p:grpSpPr>
          <p:sp>
            <p:nvSpPr>
              <p:cNvPr id="85" name="Rectangle 36">
                <a:extLst>
                  <a:ext uri="{FF2B5EF4-FFF2-40B4-BE49-F238E27FC236}">
                    <a16:creationId xmlns:a16="http://schemas.microsoft.com/office/drawing/2014/main" id="{1F1C888E-23CD-5234-5545-2D570FFCC049}"/>
                  </a:ext>
                </a:extLst>
              </p:cNvPr>
              <p:cNvSpPr/>
              <p:nvPr/>
            </p:nvSpPr>
            <p:spPr>
              <a:xfrm>
                <a:off x="3002676" y="7945285"/>
                <a:ext cx="2496683" cy="2499475"/>
              </a:xfrm>
              <a:custGeom>
                <a:avLst/>
                <a:gdLst>
                  <a:gd name="connsiteX0" fmla="*/ 0 w 2160048"/>
                  <a:gd name="connsiteY0" fmla="*/ 0 h 2185476"/>
                  <a:gd name="connsiteX1" fmla="*/ 2160048 w 2160048"/>
                  <a:gd name="connsiteY1" fmla="*/ 0 h 2185476"/>
                  <a:gd name="connsiteX2" fmla="*/ 2160048 w 2160048"/>
                  <a:gd name="connsiteY2" fmla="*/ 2185476 h 2185476"/>
                  <a:gd name="connsiteX3" fmla="*/ 0 w 2160048"/>
                  <a:gd name="connsiteY3" fmla="*/ 2185476 h 2185476"/>
                  <a:gd name="connsiteX4" fmla="*/ 0 w 2160048"/>
                  <a:gd name="connsiteY4" fmla="*/ 0 h 2185476"/>
                  <a:gd name="connsiteX0" fmla="*/ 0 w 2160048"/>
                  <a:gd name="connsiteY0" fmla="*/ 0 h 2185476"/>
                  <a:gd name="connsiteX1" fmla="*/ 2160048 w 2160048"/>
                  <a:gd name="connsiteY1" fmla="*/ 0 h 2185476"/>
                  <a:gd name="connsiteX2" fmla="*/ 2160048 w 2160048"/>
                  <a:gd name="connsiteY2" fmla="*/ 2185476 h 2185476"/>
                  <a:gd name="connsiteX3" fmla="*/ 1251473 w 2160048"/>
                  <a:gd name="connsiteY3" fmla="*/ 2183282 h 2185476"/>
                  <a:gd name="connsiteX4" fmla="*/ 0 w 2160048"/>
                  <a:gd name="connsiteY4" fmla="*/ 2185476 h 2185476"/>
                  <a:gd name="connsiteX5" fmla="*/ 0 w 2160048"/>
                  <a:gd name="connsiteY5" fmla="*/ 0 h 2185476"/>
                  <a:gd name="connsiteX0" fmla="*/ 0 w 2160048"/>
                  <a:gd name="connsiteY0" fmla="*/ 0 h 2185476"/>
                  <a:gd name="connsiteX1" fmla="*/ 2160048 w 2160048"/>
                  <a:gd name="connsiteY1" fmla="*/ 0 h 2185476"/>
                  <a:gd name="connsiteX2" fmla="*/ 2160048 w 2160048"/>
                  <a:gd name="connsiteY2" fmla="*/ 2185476 h 2185476"/>
                  <a:gd name="connsiteX3" fmla="*/ 1251473 w 2160048"/>
                  <a:gd name="connsiteY3" fmla="*/ 2183282 h 2185476"/>
                  <a:gd name="connsiteX4" fmla="*/ 938736 w 2160048"/>
                  <a:gd name="connsiteY4" fmla="*/ 2181694 h 2185476"/>
                  <a:gd name="connsiteX5" fmla="*/ 0 w 2160048"/>
                  <a:gd name="connsiteY5" fmla="*/ 2185476 h 2185476"/>
                  <a:gd name="connsiteX6" fmla="*/ 0 w 2160048"/>
                  <a:gd name="connsiteY6" fmla="*/ 0 h 2185476"/>
                  <a:gd name="connsiteX0" fmla="*/ 0 w 2160048"/>
                  <a:gd name="connsiteY0" fmla="*/ 0 h 2185476"/>
                  <a:gd name="connsiteX1" fmla="*/ 2160048 w 2160048"/>
                  <a:gd name="connsiteY1" fmla="*/ 0 h 2185476"/>
                  <a:gd name="connsiteX2" fmla="*/ 2160048 w 2160048"/>
                  <a:gd name="connsiteY2" fmla="*/ 2185476 h 2185476"/>
                  <a:gd name="connsiteX3" fmla="*/ 1251473 w 2160048"/>
                  <a:gd name="connsiteY3" fmla="*/ 2183282 h 2185476"/>
                  <a:gd name="connsiteX4" fmla="*/ 938736 w 2160048"/>
                  <a:gd name="connsiteY4" fmla="*/ 2181694 h 2185476"/>
                  <a:gd name="connsiteX5" fmla="*/ 0 w 2160048"/>
                  <a:gd name="connsiteY5" fmla="*/ 2185476 h 2185476"/>
                  <a:gd name="connsiteX6" fmla="*/ 0 w 2160048"/>
                  <a:gd name="connsiteY6" fmla="*/ 0 h 2185476"/>
                  <a:gd name="connsiteX0" fmla="*/ 0 w 2160048"/>
                  <a:gd name="connsiteY0" fmla="*/ 0 h 2185476"/>
                  <a:gd name="connsiteX1" fmla="*/ 2160048 w 2160048"/>
                  <a:gd name="connsiteY1" fmla="*/ 0 h 2185476"/>
                  <a:gd name="connsiteX2" fmla="*/ 2160048 w 2160048"/>
                  <a:gd name="connsiteY2" fmla="*/ 2185476 h 2185476"/>
                  <a:gd name="connsiteX3" fmla="*/ 1251473 w 2160048"/>
                  <a:gd name="connsiteY3" fmla="*/ 2183282 h 2185476"/>
                  <a:gd name="connsiteX4" fmla="*/ 938736 w 2160048"/>
                  <a:gd name="connsiteY4" fmla="*/ 2181694 h 2185476"/>
                  <a:gd name="connsiteX5" fmla="*/ 0 w 2160048"/>
                  <a:gd name="connsiteY5" fmla="*/ 2185476 h 2185476"/>
                  <a:gd name="connsiteX6" fmla="*/ 0 w 2160048"/>
                  <a:gd name="connsiteY6" fmla="*/ 0 h 2185476"/>
                  <a:gd name="connsiteX0" fmla="*/ 0 w 2160048"/>
                  <a:gd name="connsiteY0" fmla="*/ 0 h 2185476"/>
                  <a:gd name="connsiteX1" fmla="*/ 2160048 w 2160048"/>
                  <a:gd name="connsiteY1" fmla="*/ 0 h 2185476"/>
                  <a:gd name="connsiteX2" fmla="*/ 2160048 w 2160048"/>
                  <a:gd name="connsiteY2" fmla="*/ 2185476 h 2185476"/>
                  <a:gd name="connsiteX3" fmla="*/ 1251473 w 2160048"/>
                  <a:gd name="connsiteY3" fmla="*/ 2183282 h 2185476"/>
                  <a:gd name="connsiteX4" fmla="*/ 938736 w 2160048"/>
                  <a:gd name="connsiteY4" fmla="*/ 2181694 h 2185476"/>
                  <a:gd name="connsiteX5" fmla="*/ 0 w 2160048"/>
                  <a:gd name="connsiteY5" fmla="*/ 2185476 h 2185476"/>
                  <a:gd name="connsiteX6" fmla="*/ 0 w 2160048"/>
                  <a:gd name="connsiteY6" fmla="*/ 0 h 2185476"/>
                  <a:gd name="connsiteX0" fmla="*/ 0 w 2160048"/>
                  <a:gd name="connsiteY0" fmla="*/ 0 h 2185476"/>
                  <a:gd name="connsiteX1" fmla="*/ 2160048 w 2160048"/>
                  <a:gd name="connsiteY1" fmla="*/ 0 h 2185476"/>
                  <a:gd name="connsiteX2" fmla="*/ 2160048 w 2160048"/>
                  <a:gd name="connsiteY2" fmla="*/ 2185476 h 2185476"/>
                  <a:gd name="connsiteX3" fmla="*/ 1251473 w 2160048"/>
                  <a:gd name="connsiteY3" fmla="*/ 2183282 h 2185476"/>
                  <a:gd name="connsiteX4" fmla="*/ 938736 w 2160048"/>
                  <a:gd name="connsiteY4" fmla="*/ 2181694 h 2185476"/>
                  <a:gd name="connsiteX5" fmla="*/ 0 w 2160048"/>
                  <a:gd name="connsiteY5" fmla="*/ 2185476 h 2185476"/>
                  <a:gd name="connsiteX6" fmla="*/ 0 w 2160048"/>
                  <a:gd name="connsiteY6" fmla="*/ 0 h 2185476"/>
                  <a:gd name="connsiteX0" fmla="*/ 0 w 2160048"/>
                  <a:gd name="connsiteY0" fmla="*/ 0 h 2185476"/>
                  <a:gd name="connsiteX1" fmla="*/ 2160048 w 2160048"/>
                  <a:gd name="connsiteY1" fmla="*/ 0 h 2185476"/>
                  <a:gd name="connsiteX2" fmla="*/ 2160048 w 2160048"/>
                  <a:gd name="connsiteY2" fmla="*/ 2185476 h 2185476"/>
                  <a:gd name="connsiteX3" fmla="*/ 1251473 w 2160048"/>
                  <a:gd name="connsiteY3" fmla="*/ 2183282 h 2185476"/>
                  <a:gd name="connsiteX4" fmla="*/ 938736 w 2160048"/>
                  <a:gd name="connsiteY4" fmla="*/ 2181694 h 2185476"/>
                  <a:gd name="connsiteX5" fmla="*/ 0 w 2160048"/>
                  <a:gd name="connsiteY5" fmla="*/ 2185476 h 2185476"/>
                  <a:gd name="connsiteX6" fmla="*/ 2112 w 2160048"/>
                  <a:gd name="connsiteY6" fmla="*/ 919631 h 2185476"/>
                  <a:gd name="connsiteX7" fmla="*/ 0 w 2160048"/>
                  <a:gd name="connsiteY7" fmla="*/ 0 h 2185476"/>
                  <a:gd name="connsiteX0" fmla="*/ 0 w 2160048"/>
                  <a:gd name="connsiteY0" fmla="*/ 0 h 2185476"/>
                  <a:gd name="connsiteX1" fmla="*/ 2160048 w 2160048"/>
                  <a:gd name="connsiteY1" fmla="*/ 0 h 2185476"/>
                  <a:gd name="connsiteX2" fmla="*/ 2160048 w 2160048"/>
                  <a:gd name="connsiteY2" fmla="*/ 2185476 h 2185476"/>
                  <a:gd name="connsiteX3" fmla="*/ 1251473 w 2160048"/>
                  <a:gd name="connsiteY3" fmla="*/ 2183282 h 2185476"/>
                  <a:gd name="connsiteX4" fmla="*/ 938736 w 2160048"/>
                  <a:gd name="connsiteY4" fmla="*/ 2181694 h 2185476"/>
                  <a:gd name="connsiteX5" fmla="*/ 0 w 2160048"/>
                  <a:gd name="connsiteY5" fmla="*/ 2185476 h 2185476"/>
                  <a:gd name="connsiteX6" fmla="*/ 3700 w 2160048"/>
                  <a:gd name="connsiteY6" fmla="*/ 1273643 h 2185476"/>
                  <a:gd name="connsiteX7" fmla="*/ 2112 w 2160048"/>
                  <a:gd name="connsiteY7" fmla="*/ 919631 h 2185476"/>
                  <a:gd name="connsiteX8" fmla="*/ 0 w 2160048"/>
                  <a:gd name="connsiteY8" fmla="*/ 0 h 2185476"/>
                  <a:gd name="connsiteX0" fmla="*/ 0 w 2160048"/>
                  <a:gd name="connsiteY0" fmla="*/ 0 h 2185476"/>
                  <a:gd name="connsiteX1" fmla="*/ 2160048 w 2160048"/>
                  <a:gd name="connsiteY1" fmla="*/ 0 h 2185476"/>
                  <a:gd name="connsiteX2" fmla="*/ 2160048 w 2160048"/>
                  <a:gd name="connsiteY2" fmla="*/ 2185476 h 2185476"/>
                  <a:gd name="connsiteX3" fmla="*/ 1251473 w 2160048"/>
                  <a:gd name="connsiteY3" fmla="*/ 2183282 h 2185476"/>
                  <a:gd name="connsiteX4" fmla="*/ 938736 w 2160048"/>
                  <a:gd name="connsiteY4" fmla="*/ 2181694 h 2185476"/>
                  <a:gd name="connsiteX5" fmla="*/ 0 w 2160048"/>
                  <a:gd name="connsiteY5" fmla="*/ 2185476 h 2185476"/>
                  <a:gd name="connsiteX6" fmla="*/ 2112 w 2160048"/>
                  <a:gd name="connsiteY6" fmla="*/ 1251418 h 2185476"/>
                  <a:gd name="connsiteX7" fmla="*/ 2112 w 2160048"/>
                  <a:gd name="connsiteY7" fmla="*/ 919631 h 2185476"/>
                  <a:gd name="connsiteX8" fmla="*/ 0 w 2160048"/>
                  <a:gd name="connsiteY8" fmla="*/ 0 h 2185476"/>
                  <a:gd name="connsiteX0" fmla="*/ 186389 w 2346437"/>
                  <a:gd name="connsiteY0" fmla="*/ 0 h 2185476"/>
                  <a:gd name="connsiteX1" fmla="*/ 2346437 w 2346437"/>
                  <a:gd name="connsiteY1" fmla="*/ 0 h 2185476"/>
                  <a:gd name="connsiteX2" fmla="*/ 2346437 w 2346437"/>
                  <a:gd name="connsiteY2" fmla="*/ 2185476 h 2185476"/>
                  <a:gd name="connsiteX3" fmla="*/ 1437862 w 2346437"/>
                  <a:gd name="connsiteY3" fmla="*/ 2183282 h 2185476"/>
                  <a:gd name="connsiteX4" fmla="*/ 1125125 w 2346437"/>
                  <a:gd name="connsiteY4" fmla="*/ 2181694 h 2185476"/>
                  <a:gd name="connsiteX5" fmla="*/ 186389 w 2346437"/>
                  <a:gd name="connsiteY5" fmla="*/ 2185476 h 2185476"/>
                  <a:gd name="connsiteX6" fmla="*/ 188501 w 2346437"/>
                  <a:gd name="connsiteY6" fmla="*/ 1251418 h 2185476"/>
                  <a:gd name="connsiteX7" fmla="*/ 188501 w 2346437"/>
                  <a:gd name="connsiteY7" fmla="*/ 919631 h 2185476"/>
                  <a:gd name="connsiteX8" fmla="*/ 186389 w 2346437"/>
                  <a:gd name="connsiteY8" fmla="*/ 0 h 2185476"/>
                  <a:gd name="connsiteX0" fmla="*/ 349270 w 2509318"/>
                  <a:gd name="connsiteY0" fmla="*/ 0 h 2185476"/>
                  <a:gd name="connsiteX1" fmla="*/ 2509318 w 2509318"/>
                  <a:gd name="connsiteY1" fmla="*/ 0 h 2185476"/>
                  <a:gd name="connsiteX2" fmla="*/ 2509318 w 2509318"/>
                  <a:gd name="connsiteY2" fmla="*/ 2185476 h 2185476"/>
                  <a:gd name="connsiteX3" fmla="*/ 1600743 w 2509318"/>
                  <a:gd name="connsiteY3" fmla="*/ 2183282 h 2185476"/>
                  <a:gd name="connsiteX4" fmla="*/ 1288006 w 2509318"/>
                  <a:gd name="connsiteY4" fmla="*/ 2181694 h 2185476"/>
                  <a:gd name="connsiteX5" fmla="*/ 349270 w 2509318"/>
                  <a:gd name="connsiteY5" fmla="*/ 2185476 h 2185476"/>
                  <a:gd name="connsiteX6" fmla="*/ 351382 w 2509318"/>
                  <a:gd name="connsiteY6" fmla="*/ 1251418 h 2185476"/>
                  <a:gd name="connsiteX7" fmla="*/ 351382 w 2509318"/>
                  <a:gd name="connsiteY7" fmla="*/ 919631 h 2185476"/>
                  <a:gd name="connsiteX8" fmla="*/ 349270 w 2509318"/>
                  <a:gd name="connsiteY8" fmla="*/ 0 h 2185476"/>
                  <a:gd name="connsiteX0" fmla="*/ 382926 w 2542974"/>
                  <a:gd name="connsiteY0" fmla="*/ 0 h 2185476"/>
                  <a:gd name="connsiteX1" fmla="*/ 2542974 w 2542974"/>
                  <a:gd name="connsiteY1" fmla="*/ 0 h 2185476"/>
                  <a:gd name="connsiteX2" fmla="*/ 2542974 w 2542974"/>
                  <a:gd name="connsiteY2" fmla="*/ 2185476 h 2185476"/>
                  <a:gd name="connsiteX3" fmla="*/ 1634399 w 2542974"/>
                  <a:gd name="connsiteY3" fmla="*/ 2183282 h 2185476"/>
                  <a:gd name="connsiteX4" fmla="*/ 1321662 w 2542974"/>
                  <a:gd name="connsiteY4" fmla="*/ 2181694 h 2185476"/>
                  <a:gd name="connsiteX5" fmla="*/ 382926 w 2542974"/>
                  <a:gd name="connsiteY5" fmla="*/ 2185476 h 2185476"/>
                  <a:gd name="connsiteX6" fmla="*/ 385038 w 2542974"/>
                  <a:gd name="connsiteY6" fmla="*/ 1251418 h 2185476"/>
                  <a:gd name="connsiteX7" fmla="*/ 385038 w 2542974"/>
                  <a:gd name="connsiteY7" fmla="*/ 919631 h 2185476"/>
                  <a:gd name="connsiteX8" fmla="*/ 382926 w 2542974"/>
                  <a:gd name="connsiteY8" fmla="*/ 0 h 2185476"/>
                  <a:gd name="connsiteX0" fmla="*/ 447752 w 2607800"/>
                  <a:gd name="connsiteY0" fmla="*/ 0 h 2185476"/>
                  <a:gd name="connsiteX1" fmla="*/ 2607800 w 2607800"/>
                  <a:gd name="connsiteY1" fmla="*/ 0 h 2185476"/>
                  <a:gd name="connsiteX2" fmla="*/ 2607800 w 2607800"/>
                  <a:gd name="connsiteY2" fmla="*/ 2185476 h 2185476"/>
                  <a:gd name="connsiteX3" fmla="*/ 1699225 w 2607800"/>
                  <a:gd name="connsiteY3" fmla="*/ 2183282 h 2185476"/>
                  <a:gd name="connsiteX4" fmla="*/ 1386488 w 2607800"/>
                  <a:gd name="connsiteY4" fmla="*/ 2181694 h 2185476"/>
                  <a:gd name="connsiteX5" fmla="*/ 447752 w 2607800"/>
                  <a:gd name="connsiteY5" fmla="*/ 2185476 h 2185476"/>
                  <a:gd name="connsiteX6" fmla="*/ 449864 w 2607800"/>
                  <a:gd name="connsiteY6" fmla="*/ 1251418 h 2185476"/>
                  <a:gd name="connsiteX7" fmla="*/ 449864 w 2607800"/>
                  <a:gd name="connsiteY7" fmla="*/ 919631 h 2185476"/>
                  <a:gd name="connsiteX8" fmla="*/ 447752 w 2607800"/>
                  <a:gd name="connsiteY8" fmla="*/ 0 h 2185476"/>
                  <a:gd name="connsiteX0" fmla="*/ 466120 w 2626168"/>
                  <a:gd name="connsiteY0" fmla="*/ 0 h 2185476"/>
                  <a:gd name="connsiteX1" fmla="*/ 2626168 w 2626168"/>
                  <a:gd name="connsiteY1" fmla="*/ 0 h 2185476"/>
                  <a:gd name="connsiteX2" fmla="*/ 2626168 w 2626168"/>
                  <a:gd name="connsiteY2" fmla="*/ 2185476 h 2185476"/>
                  <a:gd name="connsiteX3" fmla="*/ 1717593 w 2626168"/>
                  <a:gd name="connsiteY3" fmla="*/ 2183282 h 2185476"/>
                  <a:gd name="connsiteX4" fmla="*/ 1404856 w 2626168"/>
                  <a:gd name="connsiteY4" fmla="*/ 2181694 h 2185476"/>
                  <a:gd name="connsiteX5" fmla="*/ 466120 w 2626168"/>
                  <a:gd name="connsiteY5" fmla="*/ 2185476 h 2185476"/>
                  <a:gd name="connsiteX6" fmla="*/ 468232 w 2626168"/>
                  <a:gd name="connsiteY6" fmla="*/ 1251418 h 2185476"/>
                  <a:gd name="connsiteX7" fmla="*/ 468232 w 2626168"/>
                  <a:gd name="connsiteY7" fmla="*/ 919631 h 2185476"/>
                  <a:gd name="connsiteX8" fmla="*/ 466120 w 2626168"/>
                  <a:gd name="connsiteY8" fmla="*/ 0 h 2185476"/>
                  <a:gd name="connsiteX0" fmla="*/ 466120 w 2626168"/>
                  <a:gd name="connsiteY0" fmla="*/ 1119 h 2186595"/>
                  <a:gd name="connsiteX1" fmla="*/ 1827135 w 2626168"/>
                  <a:gd name="connsiteY1" fmla="*/ 0 h 2186595"/>
                  <a:gd name="connsiteX2" fmla="*/ 2626168 w 2626168"/>
                  <a:gd name="connsiteY2" fmla="*/ 1119 h 2186595"/>
                  <a:gd name="connsiteX3" fmla="*/ 2626168 w 2626168"/>
                  <a:gd name="connsiteY3" fmla="*/ 2186595 h 2186595"/>
                  <a:gd name="connsiteX4" fmla="*/ 1717593 w 2626168"/>
                  <a:gd name="connsiteY4" fmla="*/ 2184401 h 2186595"/>
                  <a:gd name="connsiteX5" fmla="*/ 1404856 w 2626168"/>
                  <a:gd name="connsiteY5" fmla="*/ 2182813 h 2186595"/>
                  <a:gd name="connsiteX6" fmla="*/ 466120 w 2626168"/>
                  <a:gd name="connsiteY6" fmla="*/ 2186595 h 2186595"/>
                  <a:gd name="connsiteX7" fmla="*/ 468232 w 2626168"/>
                  <a:gd name="connsiteY7" fmla="*/ 1252537 h 2186595"/>
                  <a:gd name="connsiteX8" fmla="*/ 468232 w 2626168"/>
                  <a:gd name="connsiteY8" fmla="*/ 920750 h 2186595"/>
                  <a:gd name="connsiteX9" fmla="*/ 466120 w 2626168"/>
                  <a:gd name="connsiteY9" fmla="*/ 1119 h 2186595"/>
                  <a:gd name="connsiteX0" fmla="*/ 466120 w 2626168"/>
                  <a:gd name="connsiteY0" fmla="*/ 1119 h 2186595"/>
                  <a:gd name="connsiteX1" fmla="*/ 1315960 w 2626168"/>
                  <a:gd name="connsiteY1" fmla="*/ 1 h 2186595"/>
                  <a:gd name="connsiteX2" fmla="*/ 1827135 w 2626168"/>
                  <a:gd name="connsiteY2" fmla="*/ 0 h 2186595"/>
                  <a:gd name="connsiteX3" fmla="*/ 2626168 w 2626168"/>
                  <a:gd name="connsiteY3" fmla="*/ 1119 h 2186595"/>
                  <a:gd name="connsiteX4" fmla="*/ 2626168 w 2626168"/>
                  <a:gd name="connsiteY4" fmla="*/ 2186595 h 2186595"/>
                  <a:gd name="connsiteX5" fmla="*/ 1717593 w 2626168"/>
                  <a:gd name="connsiteY5" fmla="*/ 2184401 h 2186595"/>
                  <a:gd name="connsiteX6" fmla="*/ 1404856 w 2626168"/>
                  <a:gd name="connsiteY6" fmla="*/ 2182813 h 2186595"/>
                  <a:gd name="connsiteX7" fmla="*/ 466120 w 2626168"/>
                  <a:gd name="connsiteY7" fmla="*/ 2186595 h 2186595"/>
                  <a:gd name="connsiteX8" fmla="*/ 468232 w 2626168"/>
                  <a:gd name="connsiteY8" fmla="*/ 1252537 h 2186595"/>
                  <a:gd name="connsiteX9" fmla="*/ 468232 w 2626168"/>
                  <a:gd name="connsiteY9" fmla="*/ 920750 h 2186595"/>
                  <a:gd name="connsiteX10" fmla="*/ 466120 w 2626168"/>
                  <a:gd name="connsiteY10" fmla="*/ 1119 h 2186595"/>
                  <a:gd name="connsiteX0" fmla="*/ 466120 w 2626168"/>
                  <a:gd name="connsiteY0" fmla="*/ 2705 h 2188181"/>
                  <a:gd name="connsiteX1" fmla="*/ 1392161 w 2626168"/>
                  <a:gd name="connsiteY1" fmla="*/ 0 h 2188181"/>
                  <a:gd name="connsiteX2" fmla="*/ 1827135 w 2626168"/>
                  <a:gd name="connsiteY2" fmla="*/ 1586 h 2188181"/>
                  <a:gd name="connsiteX3" fmla="*/ 2626168 w 2626168"/>
                  <a:gd name="connsiteY3" fmla="*/ 2705 h 2188181"/>
                  <a:gd name="connsiteX4" fmla="*/ 2626168 w 2626168"/>
                  <a:gd name="connsiteY4" fmla="*/ 2188181 h 2188181"/>
                  <a:gd name="connsiteX5" fmla="*/ 1717593 w 2626168"/>
                  <a:gd name="connsiteY5" fmla="*/ 2185987 h 2188181"/>
                  <a:gd name="connsiteX6" fmla="*/ 1404856 w 2626168"/>
                  <a:gd name="connsiteY6" fmla="*/ 2184399 h 2188181"/>
                  <a:gd name="connsiteX7" fmla="*/ 466120 w 2626168"/>
                  <a:gd name="connsiteY7" fmla="*/ 2188181 h 2188181"/>
                  <a:gd name="connsiteX8" fmla="*/ 468232 w 2626168"/>
                  <a:gd name="connsiteY8" fmla="*/ 1254123 h 2188181"/>
                  <a:gd name="connsiteX9" fmla="*/ 468232 w 2626168"/>
                  <a:gd name="connsiteY9" fmla="*/ 922336 h 2188181"/>
                  <a:gd name="connsiteX10" fmla="*/ 466120 w 2626168"/>
                  <a:gd name="connsiteY10" fmla="*/ 2705 h 2188181"/>
                  <a:gd name="connsiteX0" fmla="*/ 466120 w 2626168"/>
                  <a:gd name="connsiteY0" fmla="*/ 2707 h 2188183"/>
                  <a:gd name="connsiteX1" fmla="*/ 1392161 w 2626168"/>
                  <a:gd name="connsiteY1" fmla="*/ 2 h 2188183"/>
                  <a:gd name="connsiteX2" fmla="*/ 1716010 w 2626168"/>
                  <a:gd name="connsiteY2" fmla="*/ 0 h 2188183"/>
                  <a:gd name="connsiteX3" fmla="*/ 2626168 w 2626168"/>
                  <a:gd name="connsiteY3" fmla="*/ 2707 h 2188183"/>
                  <a:gd name="connsiteX4" fmla="*/ 2626168 w 2626168"/>
                  <a:gd name="connsiteY4" fmla="*/ 2188183 h 2188183"/>
                  <a:gd name="connsiteX5" fmla="*/ 1717593 w 2626168"/>
                  <a:gd name="connsiteY5" fmla="*/ 2185989 h 2188183"/>
                  <a:gd name="connsiteX6" fmla="*/ 1404856 w 2626168"/>
                  <a:gd name="connsiteY6" fmla="*/ 2184401 h 2188183"/>
                  <a:gd name="connsiteX7" fmla="*/ 466120 w 2626168"/>
                  <a:gd name="connsiteY7" fmla="*/ 2188183 h 2188183"/>
                  <a:gd name="connsiteX8" fmla="*/ 468232 w 2626168"/>
                  <a:gd name="connsiteY8" fmla="*/ 1254125 h 2188183"/>
                  <a:gd name="connsiteX9" fmla="*/ 468232 w 2626168"/>
                  <a:gd name="connsiteY9" fmla="*/ 922338 h 2188183"/>
                  <a:gd name="connsiteX10" fmla="*/ 466120 w 2626168"/>
                  <a:gd name="connsiteY10" fmla="*/ 2707 h 2188183"/>
                  <a:gd name="connsiteX0" fmla="*/ 466120 w 2626168"/>
                  <a:gd name="connsiteY0" fmla="*/ 240478 h 2425954"/>
                  <a:gd name="connsiteX1" fmla="*/ 1392161 w 2626168"/>
                  <a:gd name="connsiteY1" fmla="*/ 237773 h 2425954"/>
                  <a:gd name="connsiteX2" fmla="*/ 1716010 w 2626168"/>
                  <a:gd name="connsiteY2" fmla="*/ 237771 h 2425954"/>
                  <a:gd name="connsiteX3" fmla="*/ 2626168 w 2626168"/>
                  <a:gd name="connsiteY3" fmla="*/ 240478 h 2425954"/>
                  <a:gd name="connsiteX4" fmla="*/ 2626168 w 2626168"/>
                  <a:gd name="connsiteY4" fmla="*/ 2425954 h 2425954"/>
                  <a:gd name="connsiteX5" fmla="*/ 1717593 w 2626168"/>
                  <a:gd name="connsiteY5" fmla="*/ 2423760 h 2425954"/>
                  <a:gd name="connsiteX6" fmla="*/ 1404856 w 2626168"/>
                  <a:gd name="connsiteY6" fmla="*/ 2422172 h 2425954"/>
                  <a:gd name="connsiteX7" fmla="*/ 466120 w 2626168"/>
                  <a:gd name="connsiteY7" fmla="*/ 2425954 h 2425954"/>
                  <a:gd name="connsiteX8" fmla="*/ 468232 w 2626168"/>
                  <a:gd name="connsiteY8" fmla="*/ 1491896 h 2425954"/>
                  <a:gd name="connsiteX9" fmla="*/ 468232 w 2626168"/>
                  <a:gd name="connsiteY9" fmla="*/ 1160109 h 2425954"/>
                  <a:gd name="connsiteX10" fmla="*/ 466120 w 2626168"/>
                  <a:gd name="connsiteY10" fmla="*/ 240478 h 2425954"/>
                  <a:gd name="connsiteX0" fmla="*/ 466120 w 2626168"/>
                  <a:gd name="connsiteY0" fmla="*/ 406928 h 2592404"/>
                  <a:gd name="connsiteX1" fmla="*/ 1392161 w 2626168"/>
                  <a:gd name="connsiteY1" fmla="*/ 404223 h 2592404"/>
                  <a:gd name="connsiteX2" fmla="*/ 1716010 w 2626168"/>
                  <a:gd name="connsiteY2" fmla="*/ 404221 h 2592404"/>
                  <a:gd name="connsiteX3" fmla="*/ 2626168 w 2626168"/>
                  <a:gd name="connsiteY3" fmla="*/ 406928 h 2592404"/>
                  <a:gd name="connsiteX4" fmla="*/ 2626168 w 2626168"/>
                  <a:gd name="connsiteY4" fmla="*/ 2592404 h 2592404"/>
                  <a:gd name="connsiteX5" fmla="*/ 1717593 w 2626168"/>
                  <a:gd name="connsiteY5" fmla="*/ 2590210 h 2592404"/>
                  <a:gd name="connsiteX6" fmla="*/ 1404856 w 2626168"/>
                  <a:gd name="connsiteY6" fmla="*/ 2588622 h 2592404"/>
                  <a:gd name="connsiteX7" fmla="*/ 466120 w 2626168"/>
                  <a:gd name="connsiteY7" fmla="*/ 2592404 h 2592404"/>
                  <a:gd name="connsiteX8" fmla="*/ 468232 w 2626168"/>
                  <a:gd name="connsiteY8" fmla="*/ 1658346 h 2592404"/>
                  <a:gd name="connsiteX9" fmla="*/ 468232 w 2626168"/>
                  <a:gd name="connsiteY9" fmla="*/ 1326559 h 2592404"/>
                  <a:gd name="connsiteX10" fmla="*/ 466120 w 2626168"/>
                  <a:gd name="connsiteY10" fmla="*/ 406928 h 2592404"/>
                  <a:gd name="connsiteX0" fmla="*/ 466120 w 2626168"/>
                  <a:gd name="connsiteY0" fmla="*/ 440171 h 2625647"/>
                  <a:gd name="connsiteX1" fmla="*/ 1392161 w 2626168"/>
                  <a:gd name="connsiteY1" fmla="*/ 437466 h 2625647"/>
                  <a:gd name="connsiteX2" fmla="*/ 1716010 w 2626168"/>
                  <a:gd name="connsiteY2" fmla="*/ 437464 h 2625647"/>
                  <a:gd name="connsiteX3" fmla="*/ 2626168 w 2626168"/>
                  <a:gd name="connsiteY3" fmla="*/ 440171 h 2625647"/>
                  <a:gd name="connsiteX4" fmla="*/ 2626168 w 2626168"/>
                  <a:gd name="connsiteY4" fmla="*/ 2625647 h 2625647"/>
                  <a:gd name="connsiteX5" fmla="*/ 1717593 w 2626168"/>
                  <a:gd name="connsiteY5" fmla="*/ 2623453 h 2625647"/>
                  <a:gd name="connsiteX6" fmla="*/ 1404856 w 2626168"/>
                  <a:gd name="connsiteY6" fmla="*/ 2621865 h 2625647"/>
                  <a:gd name="connsiteX7" fmla="*/ 466120 w 2626168"/>
                  <a:gd name="connsiteY7" fmla="*/ 2625647 h 2625647"/>
                  <a:gd name="connsiteX8" fmla="*/ 468232 w 2626168"/>
                  <a:gd name="connsiteY8" fmla="*/ 1691589 h 2625647"/>
                  <a:gd name="connsiteX9" fmla="*/ 468232 w 2626168"/>
                  <a:gd name="connsiteY9" fmla="*/ 1359802 h 2625647"/>
                  <a:gd name="connsiteX10" fmla="*/ 466120 w 2626168"/>
                  <a:gd name="connsiteY10" fmla="*/ 440171 h 2625647"/>
                  <a:gd name="connsiteX0" fmla="*/ 466120 w 2626168"/>
                  <a:gd name="connsiteY0" fmla="*/ 443625 h 2629101"/>
                  <a:gd name="connsiteX1" fmla="*/ 1392161 w 2626168"/>
                  <a:gd name="connsiteY1" fmla="*/ 440920 h 2629101"/>
                  <a:gd name="connsiteX2" fmla="*/ 1716010 w 2626168"/>
                  <a:gd name="connsiteY2" fmla="*/ 440918 h 2629101"/>
                  <a:gd name="connsiteX3" fmla="*/ 2626168 w 2626168"/>
                  <a:gd name="connsiteY3" fmla="*/ 443625 h 2629101"/>
                  <a:gd name="connsiteX4" fmla="*/ 2626168 w 2626168"/>
                  <a:gd name="connsiteY4" fmla="*/ 2629101 h 2629101"/>
                  <a:gd name="connsiteX5" fmla="*/ 1717593 w 2626168"/>
                  <a:gd name="connsiteY5" fmla="*/ 2626907 h 2629101"/>
                  <a:gd name="connsiteX6" fmla="*/ 1404856 w 2626168"/>
                  <a:gd name="connsiteY6" fmla="*/ 2625319 h 2629101"/>
                  <a:gd name="connsiteX7" fmla="*/ 466120 w 2626168"/>
                  <a:gd name="connsiteY7" fmla="*/ 2629101 h 2629101"/>
                  <a:gd name="connsiteX8" fmla="*/ 468232 w 2626168"/>
                  <a:gd name="connsiteY8" fmla="*/ 1695043 h 2629101"/>
                  <a:gd name="connsiteX9" fmla="*/ 468232 w 2626168"/>
                  <a:gd name="connsiteY9" fmla="*/ 1363256 h 2629101"/>
                  <a:gd name="connsiteX10" fmla="*/ 466120 w 2626168"/>
                  <a:gd name="connsiteY10" fmla="*/ 443625 h 262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6168" h="2629101">
                    <a:moveTo>
                      <a:pt x="466120" y="443625"/>
                    </a:moveTo>
                    <a:lnTo>
                      <a:pt x="1392161" y="440920"/>
                    </a:lnTo>
                    <a:cubicBezTo>
                      <a:pt x="906385" y="-111531"/>
                      <a:pt x="2184322" y="-181381"/>
                      <a:pt x="1716010" y="440918"/>
                    </a:cubicBezTo>
                    <a:lnTo>
                      <a:pt x="2626168" y="443625"/>
                    </a:lnTo>
                    <a:lnTo>
                      <a:pt x="2626168" y="2629101"/>
                    </a:lnTo>
                    <a:lnTo>
                      <a:pt x="1717593" y="2626907"/>
                    </a:lnTo>
                    <a:cubicBezTo>
                      <a:pt x="2207072" y="2013603"/>
                      <a:pt x="932839" y="1965448"/>
                      <a:pt x="1404856" y="2625319"/>
                    </a:cubicBezTo>
                    <a:lnTo>
                      <a:pt x="466120" y="2629101"/>
                    </a:lnTo>
                    <a:cubicBezTo>
                      <a:pt x="467353" y="2325157"/>
                      <a:pt x="466999" y="1998987"/>
                      <a:pt x="468232" y="1695043"/>
                    </a:cubicBezTo>
                    <a:cubicBezTo>
                      <a:pt x="-136076" y="2153831"/>
                      <a:pt x="-175765" y="938864"/>
                      <a:pt x="468232" y="1363256"/>
                    </a:cubicBezTo>
                    <a:lnTo>
                      <a:pt x="466120" y="443625"/>
                    </a:lnTo>
                    <a:close/>
                  </a:path>
                </a:pathLst>
              </a:custGeom>
              <a:solidFill>
                <a:schemeClr val="accent1"/>
              </a:solid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86" name="Rectangle 49">
                <a:extLst>
                  <a:ext uri="{FF2B5EF4-FFF2-40B4-BE49-F238E27FC236}">
                    <a16:creationId xmlns:a16="http://schemas.microsoft.com/office/drawing/2014/main" id="{55C05BF9-BA49-BEBD-EE86-ED59A930D1D7}"/>
                  </a:ext>
                </a:extLst>
              </p:cNvPr>
              <p:cNvSpPr/>
              <p:nvPr/>
            </p:nvSpPr>
            <p:spPr>
              <a:xfrm>
                <a:off x="5036049" y="8362355"/>
                <a:ext cx="2971042" cy="2084851"/>
              </a:xfrm>
              <a:custGeom>
                <a:avLst/>
                <a:gdLst>
                  <a:gd name="connsiteX0" fmla="*/ 0 w 2160048"/>
                  <a:gd name="connsiteY0" fmla="*/ 0 h 2185476"/>
                  <a:gd name="connsiteX1" fmla="*/ 2160048 w 2160048"/>
                  <a:gd name="connsiteY1" fmla="*/ 0 h 2185476"/>
                  <a:gd name="connsiteX2" fmla="*/ 2160048 w 2160048"/>
                  <a:gd name="connsiteY2" fmla="*/ 2185476 h 2185476"/>
                  <a:gd name="connsiteX3" fmla="*/ 0 w 2160048"/>
                  <a:gd name="connsiteY3" fmla="*/ 2185476 h 2185476"/>
                  <a:gd name="connsiteX4" fmla="*/ 0 w 2160048"/>
                  <a:gd name="connsiteY4" fmla="*/ 0 h 2185476"/>
                  <a:gd name="connsiteX0" fmla="*/ 0 w 2160048"/>
                  <a:gd name="connsiteY0" fmla="*/ 0 h 2185476"/>
                  <a:gd name="connsiteX1" fmla="*/ 2160048 w 2160048"/>
                  <a:gd name="connsiteY1" fmla="*/ 0 h 2185476"/>
                  <a:gd name="connsiteX2" fmla="*/ 2160048 w 2160048"/>
                  <a:gd name="connsiteY2" fmla="*/ 2185476 h 2185476"/>
                  <a:gd name="connsiteX3" fmla="*/ 1368607 w 2160048"/>
                  <a:gd name="connsiteY3" fmla="*/ 2184992 h 2185476"/>
                  <a:gd name="connsiteX4" fmla="*/ 0 w 2160048"/>
                  <a:gd name="connsiteY4" fmla="*/ 2185476 h 2185476"/>
                  <a:gd name="connsiteX5" fmla="*/ 0 w 2160048"/>
                  <a:gd name="connsiteY5" fmla="*/ 0 h 2185476"/>
                  <a:gd name="connsiteX0" fmla="*/ 0 w 2160048"/>
                  <a:gd name="connsiteY0" fmla="*/ 0 h 2185476"/>
                  <a:gd name="connsiteX1" fmla="*/ 2160048 w 2160048"/>
                  <a:gd name="connsiteY1" fmla="*/ 0 h 2185476"/>
                  <a:gd name="connsiteX2" fmla="*/ 2160048 w 2160048"/>
                  <a:gd name="connsiteY2" fmla="*/ 2185476 h 2185476"/>
                  <a:gd name="connsiteX3" fmla="*/ 1368607 w 2160048"/>
                  <a:gd name="connsiteY3" fmla="*/ 2184992 h 2185476"/>
                  <a:gd name="connsiteX4" fmla="*/ 803457 w 2160048"/>
                  <a:gd name="connsiteY4" fmla="*/ 2184992 h 2185476"/>
                  <a:gd name="connsiteX5" fmla="*/ 0 w 2160048"/>
                  <a:gd name="connsiteY5" fmla="*/ 2185476 h 2185476"/>
                  <a:gd name="connsiteX6" fmla="*/ 0 w 2160048"/>
                  <a:gd name="connsiteY6" fmla="*/ 0 h 2185476"/>
                  <a:gd name="connsiteX0" fmla="*/ 0 w 2160048"/>
                  <a:gd name="connsiteY0" fmla="*/ 0 h 2185476"/>
                  <a:gd name="connsiteX1" fmla="*/ 2160048 w 2160048"/>
                  <a:gd name="connsiteY1" fmla="*/ 0 h 2185476"/>
                  <a:gd name="connsiteX2" fmla="*/ 2160048 w 2160048"/>
                  <a:gd name="connsiteY2" fmla="*/ 2185476 h 2185476"/>
                  <a:gd name="connsiteX3" fmla="*/ 1368607 w 2160048"/>
                  <a:gd name="connsiteY3" fmla="*/ 2184992 h 2185476"/>
                  <a:gd name="connsiteX4" fmla="*/ 803457 w 2160048"/>
                  <a:gd name="connsiteY4" fmla="*/ 2184992 h 2185476"/>
                  <a:gd name="connsiteX5" fmla="*/ 0 w 2160048"/>
                  <a:gd name="connsiteY5" fmla="*/ 2185476 h 2185476"/>
                  <a:gd name="connsiteX6" fmla="*/ 0 w 2160048"/>
                  <a:gd name="connsiteY6" fmla="*/ 0 h 2185476"/>
                  <a:gd name="connsiteX0" fmla="*/ 0 w 2160048"/>
                  <a:gd name="connsiteY0" fmla="*/ 0 h 2185476"/>
                  <a:gd name="connsiteX1" fmla="*/ 2160048 w 2160048"/>
                  <a:gd name="connsiteY1" fmla="*/ 0 h 2185476"/>
                  <a:gd name="connsiteX2" fmla="*/ 2160048 w 2160048"/>
                  <a:gd name="connsiteY2" fmla="*/ 2185476 h 2185476"/>
                  <a:gd name="connsiteX3" fmla="*/ 1368607 w 2160048"/>
                  <a:gd name="connsiteY3" fmla="*/ 2184992 h 2185476"/>
                  <a:gd name="connsiteX4" fmla="*/ 803457 w 2160048"/>
                  <a:gd name="connsiteY4" fmla="*/ 2184992 h 2185476"/>
                  <a:gd name="connsiteX5" fmla="*/ 0 w 2160048"/>
                  <a:gd name="connsiteY5" fmla="*/ 2185476 h 2185476"/>
                  <a:gd name="connsiteX6" fmla="*/ 0 w 2160048"/>
                  <a:gd name="connsiteY6" fmla="*/ 0 h 2185476"/>
                  <a:gd name="connsiteX0" fmla="*/ 0 w 2160048"/>
                  <a:gd name="connsiteY0" fmla="*/ 0 h 2188167"/>
                  <a:gd name="connsiteX1" fmla="*/ 2160048 w 2160048"/>
                  <a:gd name="connsiteY1" fmla="*/ 0 h 2188167"/>
                  <a:gd name="connsiteX2" fmla="*/ 2160048 w 2160048"/>
                  <a:gd name="connsiteY2" fmla="*/ 2185476 h 2188167"/>
                  <a:gd name="connsiteX3" fmla="*/ 1225732 w 2160048"/>
                  <a:gd name="connsiteY3" fmla="*/ 2188167 h 2188167"/>
                  <a:gd name="connsiteX4" fmla="*/ 803457 w 2160048"/>
                  <a:gd name="connsiteY4" fmla="*/ 2184992 h 2188167"/>
                  <a:gd name="connsiteX5" fmla="*/ 0 w 2160048"/>
                  <a:gd name="connsiteY5" fmla="*/ 2185476 h 2188167"/>
                  <a:gd name="connsiteX6" fmla="*/ 0 w 2160048"/>
                  <a:gd name="connsiteY6" fmla="*/ 0 h 2188167"/>
                  <a:gd name="connsiteX0" fmla="*/ 0 w 2160048"/>
                  <a:gd name="connsiteY0" fmla="*/ 0 h 2188167"/>
                  <a:gd name="connsiteX1" fmla="*/ 2160048 w 2160048"/>
                  <a:gd name="connsiteY1" fmla="*/ 0 h 2188167"/>
                  <a:gd name="connsiteX2" fmla="*/ 2160048 w 2160048"/>
                  <a:gd name="connsiteY2" fmla="*/ 2185476 h 2188167"/>
                  <a:gd name="connsiteX3" fmla="*/ 1225732 w 2160048"/>
                  <a:gd name="connsiteY3" fmla="*/ 2188167 h 2188167"/>
                  <a:gd name="connsiteX4" fmla="*/ 927282 w 2160048"/>
                  <a:gd name="connsiteY4" fmla="*/ 2181817 h 2188167"/>
                  <a:gd name="connsiteX5" fmla="*/ 0 w 2160048"/>
                  <a:gd name="connsiteY5" fmla="*/ 2185476 h 2188167"/>
                  <a:gd name="connsiteX6" fmla="*/ 0 w 2160048"/>
                  <a:gd name="connsiteY6" fmla="*/ 0 h 2188167"/>
                  <a:gd name="connsiteX0" fmla="*/ 0 w 2160048"/>
                  <a:gd name="connsiteY0" fmla="*/ 0 h 2188167"/>
                  <a:gd name="connsiteX1" fmla="*/ 2160048 w 2160048"/>
                  <a:gd name="connsiteY1" fmla="*/ 0 h 2188167"/>
                  <a:gd name="connsiteX2" fmla="*/ 2160048 w 2160048"/>
                  <a:gd name="connsiteY2" fmla="*/ 2185476 h 2188167"/>
                  <a:gd name="connsiteX3" fmla="*/ 1225732 w 2160048"/>
                  <a:gd name="connsiteY3" fmla="*/ 2188167 h 2188167"/>
                  <a:gd name="connsiteX4" fmla="*/ 927282 w 2160048"/>
                  <a:gd name="connsiteY4" fmla="*/ 2181817 h 2188167"/>
                  <a:gd name="connsiteX5" fmla="*/ 0 w 2160048"/>
                  <a:gd name="connsiteY5" fmla="*/ 2185476 h 2188167"/>
                  <a:gd name="connsiteX6" fmla="*/ 0 w 2160048"/>
                  <a:gd name="connsiteY6" fmla="*/ 0 h 2188167"/>
                  <a:gd name="connsiteX0" fmla="*/ 0 w 2160048"/>
                  <a:gd name="connsiteY0" fmla="*/ 0 h 2188167"/>
                  <a:gd name="connsiteX1" fmla="*/ 2160048 w 2160048"/>
                  <a:gd name="connsiteY1" fmla="*/ 0 h 2188167"/>
                  <a:gd name="connsiteX2" fmla="*/ 2160048 w 2160048"/>
                  <a:gd name="connsiteY2" fmla="*/ 2185476 h 2188167"/>
                  <a:gd name="connsiteX3" fmla="*/ 1225732 w 2160048"/>
                  <a:gd name="connsiteY3" fmla="*/ 2188167 h 2188167"/>
                  <a:gd name="connsiteX4" fmla="*/ 927282 w 2160048"/>
                  <a:gd name="connsiteY4" fmla="*/ 2181817 h 2188167"/>
                  <a:gd name="connsiteX5" fmla="*/ 0 w 2160048"/>
                  <a:gd name="connsiteY5" fmla="*/ 2185476 h 2188167"/>
                  <a:gd name="connsiteX6" fmla="*/ 0 w 2160048"/>
                  <a:gd name="connsiteY6" fmla="*/ 0 h 2188167"/>
                  <a:gd name="connsiteX0" fmla="*/ 0 w 2160048"/>
                  <a:gd name="connsiteY0" fmla="*/ 0 h 2188167"/>
                  <a:gd name="connsiteX1" fmla="*/ 2160048 w 2160048"/>
                  <a:gd name="connsiteY1" fmla="*/ 0 h 2188167"/>
                  <a:gd name="connsiteX2" fmla="*/ 2160048 w 2160048"/>
                  <a:gd name="connsiteY2" fmla="*/ 2185476 h 2188167"/>
                  <a:gd name="connsiteX3" fmla="*/ 1225732 w 2160048"/>
                  <a:gd name="connsiteY3" fmla="*/ 2188167 h 2188167"/>
                  <a:gd name="connsiteX4" fmla="*/ 927282 w 2160048"/>
                  <a:gd name="connsiteY4" fmla="*/ 2181817 h 2188167"/>
                  <a:gd name="connsiteX5" fmla="*/ 0 w 2160048"/>
                  <a:gd name="connsiteY5" fmla="*/ 2185476 h 2188167"/>
                  <a:gd name="connsiteX6" fmla="*/ 0 w 2160048"/>
                  <a:gd name="connsiteY6" fmla="*/ 0 h 2188167"/>
                  <a:gd name="connsiteX0" fmla="*/ 0 w 2160048"/>
                  <a:gd name="connsiteY0" fmla="*/ 0 h 2188167"/>
                  <a:gd name="connsiteX1" fmla="*/ 2160048 w 2160048"/>
                  <a:gd name="connsiteY1" fmla="*/ 0 h 2188167"/>
                  <a:gd name="connsiteX2" fmla="*/ 2160048 w 2160048"/>
                  <a:gd name="connsiteY2" fmla="*/ 2185476 h 2188167"/>
                  <a:gd name="connsiteX3" fmla="*/ 1225732 w 2160048"/>
                  <a:gd name="connsiteY3" fmla="*/ 2188167 h 2188167"/>
                  <a:gd name="connsiteX4" fmla="*/ 927282 w 2160048"/>
                  <a:gd name="connsiteY4" fmla="*/ 2181817 h 2188167"/>
                  <a:gd name="connsiteX5" fmla="*/ 0 w 2160048"/>
                  <a:gd name="connsiteY5" fmla="*/ 2185476 h 2188167"/>
                  <a:gd name="connsiteX6" fmla="*/ 0 w 2160048"/>
                  <a:gd name="connsiteY6" fmla="*/ 0 h 2188167"/>
                  <a:gd name="connsiteX0" fmla="*/ 0 w 2160048"/>
                  <a:gd name="connsiteY0" fmla="*/ 3218 h 2191385"/>
                  <a:gd name="connsiteX1" fmla="*/ 879657 w 2160048"/>
                  <a:gd name="connsiteY1" fmla="*/ 0 h 2191385"/>
                  <a:gd name="connsiteX2" fmla="*/ 2160048 w 2160048"/>
                  <a:gd name="connsiteY2" fmla="*/ 3218 h 2191385"/>
                  <a:gd name="connsiteX3" fmla="*/ 2160048 w 2160048"/>
                  <a:gd name="connsiteY3" fmla="*/ 2188694 h 2191385"/>
                  <a:gd name="connsiteX4" fmla="*/ 1225732 w 2160048"/>
                  <a:gd name="connsiteY4" fmla="*/ 2191385 h 2191385"/>
                  <a:gd name="connsiteX5" fmla="*/ 927282 w 2160048"/>
                  <a:gd name="connsiteY5" fmla="*/ 2185035 h 2191385"/>
                  <a:gd name="connsiteX6" fmla="*/ 0 w 2160048"/>
                  <a:gd name="connsiteY6" fmla="*/ 2188694 h 2191385"/>
                  <a:gd name="connsiteX7" fmla="*/ 0 w 2160048"/>
                  <a:gd name="connsiteY7" fmla="*/ 3218 h 2191385"/>
                  <a:gd name="connsiteX0" fmla="*/ 0 w 2160048"/>
                  <a:gd name="connsiteY0" fmla="*/ 3218 h 2191385"/>
                  <a:gd name="connsiteX1" fmla="*/ 879657 w 2160048"/>
                  <a:gd name="connsiteY1" fmla="*/ 0 h 2191385"/>
                  <a:gd name="connsiteX2" fmla="*/ 1362257 w 2160048"/>
                  <a:gd name="connsiteY2" fmla="*/ 0 h 2191385"/>
                  <a:gd name="connsiteX3" fmla="*/ 2160048 w 2160048"/>
                  <a:gd name="connsiteY3" fmla="*/ 3218 h 2191385"/>
                  <a:gd name="connsiteX4" fmla="*/ 2160048 w 2160048"/>
                  <a:gd name="connsiteY4" fmla="*/ 2188694 h 2191385"/>
                  <a:gd name="connsiteX5" fmla="*/ 1225732 w 2160048"/>
                  <a:gd name="connsiteY5" fmla="*/ 2191385 h 2191385"/>
                  <a:gd name="connsiteX6" fmla="*/ 927282 w 2160048"/>
                  <a:gd name="connsiteY6" fmla="*/ 2185035 h 2191385"/>
                  <a:gd name="connsiteX7" fmla="*/ 0 w 2160048"/>
                  <a:gd name="connsiteY7" fmla="*/ 2188694 h 2191385"/>
                  <a:gd name="connsiteX8" fmla="*/ 0 w 2160048"/>
                  <a:gd name="connsiteY8" fmla="*/ 3218 h 2191385"/>
                  <a:gd name="connsiteX0" fmla="*/ 0 w 2160048"/>
                  <a:gd name="connsiteY0" fmla="*/ 3218 h 2191385"/>
                  <a:gd name="connsiteX1" fmla="*/ 879657 w 2160048"/>
                  <a:gd name="connsiteY1" fmla="*/ 0 h 2191385"/>
                  <a:gd name="connsiteX2" fmla="*/ 1362257 w 2160048"/>
                  <a:gd name="connsiteY2" fmla="*/ 0 h 2191385"/>
                  <a:gd name="connsiteX3" fmla="*/ 2160048 w 2160048"/>
                  <a:gd name="connsiteY3" fmla="*/ 3218 h 2191385"/>
                  <a:gd name="connsiteX4" fmla="*/ 2160048 w 2160048"/>
                  <a:gd name="connsiteY4" fmla="*/ 2188694 h 2191385"/>
                  <a:gd name="connsiteX5" fmla="*/ 1225732 w 2160048"/>
                  <a:gd name="connsiteY5" fmla="*/ 2191385 h 2191385"/>
                  <a:gd name="connsiteX6" fmla="*/ 927282 w 2160048"/>
                  <a:gd name="connsiteY6" fmla="*/ 2185035 h 2191385"/>
                  <a:gd name="connsiteX7" fmla="*/ 0 w 2160048"/>
                  <a:gd name="connsiteY7" fmla="*/ 2188694 h 2191385"/>
                  <a:gd name="connsiteX8" fmla="*/ 0 w 2160048"/>
                  <a:gd name="connsiteY8" fmla="*/ 3218 h 2191385"/>
                  <a:gd name="connsiteX0" fmla="*/ 0 w 2160048"/>
                  <a:gd name="connsiteY0" fmla="*/ 4806 h 2192973"/>
                  <a:gd name="connsiteX1" fmla="*/ 879657 w 2160048"/>
                  <a:gd name="connsiteY1" fmla="*/ 1588 h 2192973"/>
                  <a:gd name="connsiteX2" fmla="*/ 1211444 w 2160048"/>
                  <a:gd name="connsiteY2" fmla="*/ 0 h 2192973"/>
                  <a:gd name="connsiteX3" fmla="*/ 2160048 w 2160048"/>
                  <a:gd name="connsiteY3" fmla="*/ 4806 h 2192973"/>
                  <a:gd name="connsiteX4" fmla="*/ 2160048 w 2160048"/>
                  <a:gd name="connsiteY4" fmla="*/ 2190282 h 2192973"/>
                  <a:gd name="connsiteX5" fmla="*/ 1225732 w 2160048"/>
                  <a:gd name="connsiteY5" fmla="*/ 2192973 h 2192973"/>
                  <a:gd name="connsiteX6" fmla="*/ 927282 w 2160048"/>
                  <a:gd name="connsiteY6" fmla="*/ 2186623 h 2192973"/>
                  <a:gd name="connsiteX7" fmla="*/ 0 w 2160048"/>
                  <a:gd name="connsiteY7" fmla="*/ 2190282 h 2192973"/>
                  <a:gd name="connsiteX8" fmla="*/ 0 w 2160048"/>
                  <a:gd name="connsiteY8" fmla="*/ 4806 h 2192973"/>
                  <a:gd name="connsiteX0" fmla="*/ 0 w 2160048"/>
                  <a:gd name="connsiteY0" fmla="*/ 4806 h 2192973"/>
                  <a:gd name="connsiteX1" fmla="*/ 879657 w 2160048"/>
                  <a:gd name="connsiteY1" fmla="*/ 1588 h 2192973"/>
                  <a:gd name="connsiteX2" fmla="*/ 1211444 w 2160048"/>
                  <a:gd name="connsiteY2" fmla="*/ 0 h 2192973"/>
                  <a:gd name="connsiteX3" fmla="*/ 2160048 w 2160048"/>
                  <a:gd name="connsiteY3" fmla="*/ 4806 h 2192973"/>
                  <a:gd name="connsiteX4" fmla="*/ 2160048 w 2160048"/>
                  <a:gd name="connsiteY4" fmla="*/ 2190282 h 2192973"/>
                  <a:gd name="connsiteX5" fmla="*/ 1225732 w 2160048"/>
                  <a:gd name="connsiteY5" fmla="*/ 2192973 h 2192973"/>
                  <a:gd name="connsiteX6" fmla="*/ 927282 w 2160048"/>
                  <a:gd name="connsiteY6" fmla="*/ 2186623 h 2192973"/>
                  <a:gd name="connsiteX7" fmla="*/ 0 w 2160048"/>
                  <a:gd name="connsiteY7" fmla="*/ 2190282 h 2192973"/>
                  <a:gd name="connsiteX8" fmla="*/ 0 w 2160048"/>
                  <a:gd name="connsiteY8" fmla="*/ 4806 h 2192973"/>
                  <a:gd name="connsiteX0" fmla="*/ 0 w 2160048"/>
                  <a:gd name="connsiteY0" fmla="*/ 4806 h 2192973"/>
                  <a:gd name="connsiteX1" fmla="*/ 912994 w 2160048"/>
                  <a:gd name="connsiteY1" fmla="*/ 1588 h 2192973"/>
                  <a:gd name="connsiteX2" fmla="*/ 1211444 w 2160048"/>
                  <a:gd name="connsiteY2" fmla="*/ 0 h 2192973"/>
                  <a:gd name="connsiteX3" fmla="*/ 2160048 w 2160048"/>
                  <a:gd name="connsiteY3" fmla="*/ 4806 h 2192973"/>
                  <a:gd name="connsiteX4" fmla="*/ 2160048 w 2160048"/>
                  <a:gd name="connsiteY4" fmla="*/ 2190282 h 2192973"/>
                  <a:gd name="connsiteX5" fmla="*/ 1225732 w 2160048"/>
                  <a:gd name="connsiteY5" fmla="*/ 2192973 h 2192973"/>
                  <a:gd name="connsiteX6" fmla="*/ 927282 w 2160048"/>
                  <a:gd name="connsiteY6" fmla="*/ 2186623 h 2192973"/>
                  <a:gd name="connsiteX7" fmla="*/ 0 w 2160048"/>
                  <a:gd name="connsiteY7" fmla="*/ 2190282 h 2192973"/>
                  <a:gd name="connsiteX8" fmla="*/ 0 w 2160048"/>
                  <a:gd name="connsiteY8" fmla="*/ 4806 h 2192973"/>
                  <a:gd name="connsiteX0" fmla="*/ 0 w 2160048"/>
                  <a:gd name="connsiteY0" fmla="*/ 4806 h 2192973"/>
                  <a:gd name="connsiteX1" fmla="*/ 912994 w 2160048"/>
                  <a:gd name="connsiteY1" fmla="*/ 1588 h 2192973"/>
                  <a:gd name="connsiteX2" fmla="*/ 1211444 w 2160048"/>
                  <a:gd name="connsiteY2" fmla="*/ 0 h 2192973"/>
                  <a:gd name="connsiteX3" fmla="*/ 2160048 w 2160048"/>
                  <a:gd name="connsiteY3" fmla="*/ 4806 h 2192973"/>
                  <a:gd name="connsiteX4" fmla="*/ 2160048 w 2160048"/>
                  <a:gd name="connsiteY4" fmla="*/ 2190282 h 2192973"/>
                  <a:gd name="connsiteX5" fmla="*/ 1225732 w 2160048"/>
                  <a:gd name="connsiteY5" fmla="*/ 2192973 h 2192973"/>
                  <a:gd name="connsiteX6" fmla="*/ 927282 w 2160048"/>
                  <a:gd name="connsiteY6" fmla="*/ 2186623 h 2192973"/>
                  <a:gd name="connsiteX7" fmla="*/ 0 w 2160048"/>
                  <a:gd name="connsiteY7" fmla="*/ 2190282 h 2192973"/>
                  <a:gd name="connsiteX8" fmla="*/ 0 w 2160048"/>
                  <a:gd name="connsiteY8" fmla="*/ 4806 h 2192973"/>
                  <a:gd name="connsiteX0" fmla="*/ 0 w 2160048"/>
                  <a:gd name="connsiteY0" fmla="*/ 4806 h 2192973"/>
                  <a:gd name="connsiteX1" fmla="*/ 912994 w 2160048"/>
                  <a:gd name="connsiteY1" fmla="*/ 1588 h 2192973"/>
                  <a:gd name="connsiteX2" fmla="*/ 1211444 w 2160048"/>
                  <a:gd name="connsiteY2" fmla="*/ 0 h 2192973"/>
                  <a:gd name="connsiteX3" fmla="*/ 2160048 w 2160048"/>
                  <a:gd name="connsiteY3" fmla="*/ 4806 h 2192973"/>
                  <a:gd name="connsiteX4" fmla="*/ 2160048 w 2160048"/>
                  <a:gd name="connsiteY4" fmla="*/ 2190282 h 2192973"/>
                  <a:gd name="connsiteX5" fmla="*/ 1225732 w 2160048"/>
                  <a:gd name="connsiteY5" fmla="*/ 2192973 h 2192973"/>
                  <a:gd name="connsiteX6" fmla="*/ 927282 w 2160048"/>
                  <a:gd name="connsiteY6" fmla="*/ 2186623 h 2192973"/>
                  <a:gd name="connsiteX7" fmla="*/ 0 w 2160048"/>
                  <a:gd name="connsiteY7" fmla="*/ 2190282 h 2192973"/>
                  <a:gd name="connsiteX8" fmla="*/ 0 w 2160048"/>
                  <a:gd name="connsiteY8" fmla="*/ 4806 h 2192973"/>
                  <a:gd name="connsiteX0" fmla="*/ 0 w 2160048"/>
                  <a:gd name="connsiteY0" fmla="*/ 4806 h 2192973"/>
                  <a:gd name="connsiteX1" fmla="*/ 912994 w 2160048"/>
                  <a:gd name="connsiteY1" fmla="*/ 1588 h 2192973"/>
                  <a:gd name="connsiteX2" fmla="*/ 1211444 w 2160048"/>
                  <a:gd name="connsiteY2" fmla="*/ 0 h 2192973"/>
                  <a:gd name="connsiteX3" fmla="*/ 2160048 w 2160048"/>
                  <a:gd name="connsiteY3" fmla="*/ 4806 h 2192973"/>
                  <a:gd name="connsiteX4" fmla="*/ 2160048 w 2160048"/>
                  <a:gd name="connsiteY4" fmla="*/ 2190282 h 2192973"/>
                  <a:gd name="connsiteX5" fmla="*/ 1225732 w 2160048"/>
                  <a:gd name="connsiteY5" fmla="*/ 2192973 h 2192973"/>
                  <a:gd name="connsiteX6" fmla="*/ 927282 w 2160048"/>
                  <a:gd name="connsiteY6" fmla="*/ 2186623 h 2192973"/>
                  <a:gd name="connsiteX7" fmla="*/ 0 w 2160048"/>
                  <a:gd name="connsiteY7" fmla="*/ 2190282 h 2192973"/>
                  <a:gd name="connsiteX8" fmla="*/ 0 w 2160048"/>
                  <a:gd name="connsiteY8" fmla="*/ 4806 h 2192973"/>
                  <a:gd name="connsiteX0" fmla="*/ 0 w 2160048"/>
                  <a:gd name="connsiteY0" fmla="*/ 4806 h 2192973"/>
                  <a:gd name="connsiteX1" fmla="*/ 912994 w 2160048"/>
                  <a:gd name="connsiteY1" fmla="*/ 1588 h 2192973"/>
                  <a:gd name="connsiteX2" fmla="*/ 1211444 w 2160048"/>
                  <a:gd name="connsiteY2" fmla="*/ 0 h 2192973"/>
                  <a:gd name="connsiteX3" fmla="*/ 2160048 w 2160048"/>
                  <a:gd name="connsiteY3" fmla="*/ 4806 h 2192973"/>
                  <a:gd name="connsiteX4" fmla="*/ 2160048 w 2160048"/>
                  <a:gd name="connsiteY4" fmla="*/ 2190282 h 2192973"/>
                  <a:gd name="connsiteX5" fmla="*/ 1225732 w 2160048"/>
                  <a:gd name="connsiteY5" fmla="*/ 2192973 h 2192973"/>
                  <a:gd name="connsiteX6" fmla="*/ 927282 w 2160048"/>
                  <a:gd name="connsiteY6" fmla="*/ 2186623 h 2192973"/>
                  <a:gd name="connsiteX7" fmla="*/ 0 w 2160048"/>
                  <a:gd name="connsiteY7" fmla="*/ 2190282 h 2192973"/>
                  <a:gd name="connsiteX8" fmla="*/ 0 w 2160048"/>
                  <a:gd name="connsiteY8" fmla="*/ 4806 h 2192973"/>
                  <a:gd name="connsiteX0" fmla="*/ 0 w 2160048"/>
                  <a:gd name="connsiteY0" fmla="*/ 4806 h 2192973"/>
                  <a:gd name="connsiteX1" fmla="*/ 912994 w 2160048"/>
                  <a:gd name="connsiteY1" fmla="*/ 1588 h 2192973"/>
                  <a:gd name="connsiteX2" fmla="*/ 1211444 w 2160048"/>
                  <a:gd name="connsiteY2" fmla="*/ 0 h 2192973"/>
                  <a:gd name="connsiteX3" fmla="*/ 2160048 w 2160048"/>
                  <a:gd name="connsiteY3" fmla="*/ 4806 h 2192973"/>
                  <a:gd name="connsiteX4" fmla="*/ 2160048 w 2160048"/>
                  <a:gd name="connsiteY4" fmla="*/ 2190282 h 2192973"/>
                  <a:gd name="connsiteX5" fmla="*/ 1225732 w 2160048"/>
                  <a:gd name="connsiteY5" fmla="*/ 2192973 h 2192973"/>
                  <a:gd name="connsiteX6" fmla="*/ 927282 w 2160048"/>
                  <a:gd name="connsiteY6" fmla="*/ 2186623 h 2192973"/>
                  <a:gd name="connsiteX7" fmla="*/ 0 w 2160048"/>
                  <a:gd name="connsiteY7" fmla="*/ 2190282 h 2192973"/>
                  <a:gd name="connsiteX8" fmla="*/ 0 w 2160048"/>
                  <a:gd name="connsiteY8" fmla="*/ 4806 h 2192973"/>
                  <a:gd name="connsiteX0" fmla="*/ 0 w 2162357"/>
                  <a:gd name="connsiteY0" fmla="*/ 4806 h 2192973"/>
                  <a:gd name="connsiteX1" fmla="*/ 912994 w 2162357"/>
                  <a:gd name="connsiteY1" fmla="*/ 1588 h 2192973"/>
                  <a:gd name="connsiteX2" fmla="*/ 1211444 w 2162357"/>
                  <a:gd name="connsiteY2" fmla="*/ 0 h 2192973"/>
                  <a:gd name="connsiteX3" fmla="*/ 2160048 w 2162357"/>
                  <a:gd name="connsiteY3" fmla="*/ 4806 h 2192973"/>
                  <a:gd name="connsiteX4" fmla="*/ 2162357 w 2162357"/>
                  <a:gd name="connsiteY4" fmla="*/ 919797 h 2192973"/>
                  <a:gd name="connsiteX5" fmla="*/ 2160048 w 2162357"/>
                  <a:gd name="connsiteY5" fmla="*/ 2190282 h 2192973"/>
                  <a:gd name="connsiteX6" fmla="*/ 1225732 w 2162357"/>
                  <a:gd name="connsiteY6" fmla="*/ 2192973 h 2192973"/>
                  <a:gd name="connsiteX7" fmla="*/ 927282 w 2162357"/>
                  <a:gd name="connsiteY7" fmla="*/ 2186623 h 2192973"/>
                  <a:gd name="connsiteX8" fmla="*/ 0 w 2162357"/>
                  <a:gd name="connsiteY8" fmla="*/ 2190282 h 2192973"/>
                  <a:gd name="connsiteX9" fmla="*/ 0 w 2162357"/>
                  <a:gd name="connsiteY9" fmla="*/ 4806 h 2192973"/>
                  <a:gd name="connsiteX0" fmla="*/ 0 w 2229944"/>
                  <a:gd name="connsiteY0" fmla="*/ 4806 h 2192973"/>
                  <a:gd name="connsiteX1" fmla="*/ 912994 w 2229944"/>
                  <a:gd name="connsiteY1" fmla="*/ 1588 h 2192973"/>
                  <a:gd name="connsiteX2" fmla="*/ 1211444 w 2229944"/>
                  <a:gd name="connsiteY2" fmla="*/ 0 h 2192973"/>
                  <a:gd name="connsiteX3" fmla="*/ 2160048 w 2229944"/>
                  <a:gd name="connsiteY3" fmla="*/ 4806 h 2192973"/>
                  <a:gd name="connsiteX4" fmla="*/ 2162357 w 2229944"/>
                  <a:gd name="connsiteY4" fmla="*/ 919797 h 2192973"/>
                  <a:gd name="connsiteX5" fmla="*/ 2162356 w 2229944"/>
                  <a:gd name="connsiteY5" fmla="*/ 1227772 h 2192973"/>
                  <a:gd name="connsiteX6" fmla="*/ 2160048 w 2229944"/>
                  <a:gd name="connsiteY6" fmla="*/ 2190282 h 2192973"/>
                  <a:gd name="connsiteX7" fmla="*/ 1225732 w 2229944"/>
                  <a:gd name="connsiteY7" fmla="*/ 2192973 h 2192973"/>
                  <a:gd name="connsiteX8" fmla="*/ 927282 w 2229944"/>
                  <a:gd name="connsiteY8" fmla="*/ 2186623 h 2192973"/>
                  <a:gd name="connsiteX9" fmla="*/ 0 w 2229944"/>
                  <a:gd name="connsiteY9" fmla="*/ 2190282 h 2192973"/>
                  <a:gd name="connsiteX10" fmla="*/ 0 w 2229944"/>
                  <a:gd name="connsiteY10" fmla="*/ 4806 h 2192973"/>
                  <a:gd name="connsiteX0" fmla="*/ 0 w 2393329"/>
                  <a:gd name="connsiteY0" fmla="*/ 4806 h 2192973"/>
                  <a:gd name="connsiteX1" fmla="*/ 912994 w 2393329"/>
                  <a:gd name="connsiteY1" fmla="*/ 1588 h 2192973"/>
                  <a:gd name="connsiteX2" fmla="*/ 1211444 w 2393329"/>
                  <a:gd name="connsiteY2" fmla="*/ 0 h 2192973"/>
                  <a:gd name="connsiteX3" fmla="*/ 2160048 w 2393329"/>
                  <a:gd name="connsiteY3" fmla="*/ 4806 h 2192973"/>
                  <a:gd name="connsiteX4" fmla="*/ 2162357 w 2393329"/>
                  <a:gd name="connsiteY4" fmla="*/ 919797 h 2192973"/>
                  <a:gd name="connsiteX5" fmla="*/ 2162356 w 2393329"/>
                  <a:gd name="connsiteY5" fmla="*/ 1227772 h 2192973"/>
                  <a:gd name="connsiteX6" fmla="*/ 2160048 w 2393329"/>
                  <a:gd name="connsiteY6" fmla="*/ 2190282 h 2192973"/>
                  <a:gd name="connsiteX7" fmla="*/ 1225732 w 2393329"/>
                  <a:gd name="connsiteY7" fmla="*/ 2192973 h 2192973"/>
                  <a:gd name="connsiteX8" fmla="*/ 927282 w 2393329"/>
                  <a:gd name="connsiteY8" fmla="*/ 2186623 h 2192973"/>
                  <a:gd name="connsiteX9" fmla="*/ 0 w 2393329"/>
                  <a:gd name="connsiteY9" fmla="*/ 2190282 h 2192973"/>
                  <a:gd name="connsiteX10" fmla="*/ 0 w 2393329"/>
                  <a:gd name="connsiteY10" fmla="*/ 4806 h 2192973"/>
                  <a:gd name="connsiteX0" fmla="*/ 0 w 2577972"/>
                  <a:gd name="connsiteY0" fmla="*/ 4806 h 2192973"/>
                  <a:gd name="connsiteX1" fmla="*/ 912994 w 2577972"/>
                  <a:gd name="connsiteY1" fmla="*/ 1588 h 2192973"/>
                  <a:gd name="connsiteX2" fmla="*/ 1211444 w 2577972"/>
                  <a:gd name="connsiteY2" fmla="*/ 0 h 2192973"/>
                  <a:gd name="connsiteX3" fmla="*/ 2160048 w 2577972"/>
                  <a:gd name="connsiteY3" fmla="*/ 4806 h 2192973"/>
                  <a:gd name="connsiteX4" fmla="*/ 2162357 w 2577972"/>
                  <a:gd name="connsiteY4" fmla="*/ 919797 h 2192973"/>
                  <a:gd name="connsiteX5" fmla="*/ 2162356 w 2577972"/>
                  <a:gd name="connsiteY5" fmla="*/ 1227772 h 2192973"/>
                  <a:gd name="connsiteX6" fmla="*/ 2160048 w 2577972"/>
                  <a:gd name="connsiteY6" fmla="*/ 2190282 h 2192973"/>
                  <a:gd name="connsiteX7" fmla="*/ 1225732 w 2577972"/>
                  <a:gd name="connsiteY7" fmla="*/ 2192973 h 2192973"/>
                  <a:gd name="connsiteX8" fmla="*/ 927282 w 2577972"/>
                  <a:gd name="connsiteY8" fmla="*/ 2186623 h 2192973"/>
                  <a:gd name="connsiteX9" fmla="*/ 0 w 2577972"/>
                  <a:gd name="connsiteY9" fmla="*/ 2190282 h 2192973"/>
                  <a:gd name="connsiteX10" fmla="*/ 0 w 2577972"/>
                  <a:gd name="connsiteY10" fmla="*/ 4806 h 2192973"/>
                  <a:gd name="connsiteX0" fmla="*/ 0 w 2646364"/>
                  <a:gd name="connsiteY0" fmla="*/ 4806 h 2192973"/>
                  <a:gd name="connsiteX1" fmla="*/ 912994 w 2646364"/>
                  <a:gd name="connsiteY1" fmla="*/ 1588 h 2192973"/>
                  <a:gd name="connsiteX2" fmla="*/ 1211444 w 2646364"/>
                  <a:gd name="connsiteY2" fmla="*/ 0 h 2192973"/>
                  <a:gd name="connsiteX3" fmla="*/ 2160048 w 2646364"/>
                  <a:gd name="connsiteY3" fmla="*/ 4806 h 2192973"/>
                  <a:gd name="connsiteX4" fmla="*/ 2162357 w 2646364"/>
                  <a:gd name="connsiteY4" fmla="*/ 919797 h 2192973"/>
                  <a:gd name="connsiteX5" fmla="*/ 2162356 w 2646364"/>
                  <a:gd name="connsiteY5" fmla="*/ 1227772 h 2192973"/>
                  <a:gd name="connsiteX6" fmla="*/ 2160048 w 2646364"/>
                  <a:gd name="connsiteY6" fmla="*/ 2190282 h 2192973"/>
                  <a:gd name="connsiteX7" fmla="*/ 1225732 w 2646364"/>
                  <a:gd name="connsiteY7" fmla="*/ 2192973 h 2192973"/>
                  <a:gd name="connsiteX8" fmla="*/ 927282 w 2646364"/>
                  <a:gd name="connsiteY8" fmla="*/ 2186623 h 2192973"/>
                  <a:gd name="connsiteX9" fmla="*/ 0 w 2646364"/>
                  <a:gd name="connsiteY9" fmla="*/ 2190282 h 2192973"/>
                  <a:gd name="connsiteX10" fmla="*/ 0 w 2646364"/>
                  <a:gd name="connsiteY10" fmla="*/ 4806 h 2192973"/>
                  <a:gd name="connsiteX0" fmla="*/ 0 w 2654362"/>
                  <a:gd name="connsiteY0" fmla="*/ 4806 h 2192973"/>
                  <a:gd name="connsiteX1" fmla="*/ 912994 w 2654362"/>
                  <a:gd name="connsiteY1" fmla="*/ 1588 h 2192973"/>
                  <a:gd name="connsiteX2" fmla="*/ 1211444 w 2654362"/>
                  <a:gd name="connsiteY2" fmla="*/ 0 h 2192973"/>
                  <a:gd name="connsiteX3" fmla="*/ 2160048 w 2654362"/>
                  <a:gd name="connsiteY3" fmla="*/ 4806 h 2192973"/>
                  <a:gd name="connsiteX4" fmla="*/ 2162357 w 2654362"/>
                  <a:gd name="connsiteY4" fmla="*/ 919797 h 2192973"/>
                  <a:gd name="connsiteX5" fmla="*/ 2162356 w 2654362"/>
                  <a:gd name="connsiteY5" fmla="*/ 1227772 h 2192973"/>
                  <a:gd name="connsiteX6" fmla="*/ 2160048 w 2654362"/>
                  <a:gd name="connsiteY6" fmla="*/ 2190282 h 2192973"/>
                  <a:gd name="connsiteX7" fmla="*/ 1225732 w 2654362"/>
                  <a:gd name="connsiteY7" fmla="*/ 2192973 h 2192973"/>
                  <a:gd name="connsiteX8" fmla="*/ 927282 w 2654362"/>
                  <a:gd name="connsiteY8" fmla="*/ 2186623 h 2192973"/>
                  <a:gd name="connsiteX9" fmla="*/ 0 w 2654362"/>
                  <a:gd name="connsiteY9" fmla="*/ 2190282 h 2192973"/>
                  <a:gd name="connsiteX10" fmla="*/ 0 w 2654362"/>
                  <a:gd name="connsiteY10" fmla="*/ 4806 h 2192973"/>
                  <a:gd name="connsiteX0" fmla="*/ 0 w 2654362"/>
                  <a:gd name="connsiteY0" fmla="*/ 4806 h 2192973"/>
                  <a:gd name="connsiteX1" fmla="*/ 912994 w 2654362"/>
                  <a:gd name="connsiteY1" fmla="*/ 1588 h 2192973"/>
                  <a:gd name="connsiteX2" fmla="*/ 1211444 w 2654362"/>
                  <a:gd name="connsiteY2" fmla="*/ 0 h 2192973"/>
                  <a:gd name="connsiteX3" fmla="*/ 2160048 w 2654362"/>
                  <a:gd name="connsiteY3" fmla="*/ 4806 h 2192973"/>
                  <a:gd name="connsiteX4" fmla="*/ 2162357 w 2654362"/>
                  <a:gd name="connsiteY4" fmla="*/ 919797 h 2192973"/>
                  <a:gd name="connsiteX5" fmla="*/ 2162356 w 2654362"/>
                  <a:gd name="connsiteY5" fmla="*/ 1227772 h 2192973"/>
                  <a:gd name="connsiteX6" fmla="*/ 2160048 w 2654362"/>
                  <a:gd name="connsiteY6" fmla="*/ 2190282 h 2192973"/>
                  <a:gd name="connsiteX7" fmla="*/ 1225732 w 2654362"/>
                  <a:gd name="connsiteY7" fmla="*/ 2192973 h 2192973"/>
                  <a:gd name="connsiteX8" fmla="*/ 927282 w 2654362"/>
                  <a:gd name="connsiteY8" fmla="*/ 2186623 h 2192973"/>
                  <a:gd name="connsiteX9" fmla="*/ 0 w 2654362"/>
                  <a:gd name="connsiteY9" fmla="*/ 2190282 h 2192973"/>
                  <a:gd name="connsiteX10" fmla="*/ 0 w 2654362"/>
                  <a:gd name="connsiteY10" fmla="*/ 4806 h 2192973"/>
                  <a:gd name="connsiteX0" fmla="*/ 0 w 2654362"/>
                  <a:gd name="connsiteY0" fmla="*/ 4806 h 2192973"/>
                  <a:gd name="connsiteX1" fmla="*/ 912994 w 2654362"/>
                  <a:gd name="connsiteY1" fmla="*/ 1588 h 2192973"/>
                  <a:gd name="connsiteX2" fmla="*/ 1211444 w 2654362"/>
                  <a:gd name="connsiteY2" fmla="*/ 0 h 2192973"/>
                  <a:gd name="connsiteX3" fmla="*/ 2160048 w 2654362"/>
                  <a:gd name="connsiteY3" fmla="*/ 4806 h 2192973"/>
                  <a:gd name="connsiteX4" fmla="*/ 2162357 w 2654362"/>
                  <a:gd name="connsiteY4" fmla="*/ 919797 h 2192973"/>
                  <a:gd name="connsiteX5" fmla="*/ 2162356 w 2654362"/>
                  <a:gd name="connsiteY5" fmla="*/ 1227772 h 2192973"/>
                  <a:gd name="connsiteX6" fmla="*/ 2160048 w 2654362"/>
                  <a:gd name="connsiteY6" fmla="*/ 2190282 h 2192973"/>
                  <a:gd name="connsiteX7" fmla="*/ 1225732 w 2654362"/>
                  <a:gd name="connsiteY7" fmla="*/ 2192973 h 2192973"/>
                  <a:gd name="connsiteX8" fmla="*/ 927282 w 2654362"/>
                  <a:gd name="connsiteY8" fmla="*/ 2186623 h 2192973"/>
                  <a:gd name="connsiteX9" fmla="*/ 0 w 2654362"/>
                  <a:gd name="connsiteY9" fmla="*/ 2190282 h 2192973"/>
                  <a:gd name="connsiteX10" fmla="*/ 0 w 2654362"/>
                  <a:gd name="connsiteY10" fmla="*/ 4806 h 2192973"/>
                  <a:gd name="connsiteX0" fmla="*/ 0 w 2654362"/>
                  <a:gd name="connsiteY0" fmla="*/ 4806 h 2192973"/>
                  <a:gd name="connsiteX1" fmla="*/ 912994 w 2654362"/>
                  <a:gd name="connsiteY1" fmla="*/ 1588 h 2192973"/>
                  <a:gd name="connsiteX2" fmla="*/ 1211444 w 2654362"/>
                  <a:gd name="connsiteY2" fmla="*/ 0 h 2192973"/>
                  <a:gd name="connsiteX3" fmla="*/ 2160048 w 2654362"/>
                  <a:gd name="connsiteY3" fmla="*/ 4806 h 2192973"/>
                  <a:gd name="connsiteX4" fmla="*/ 2162357 w 2654362"/>
                  <a:gd name="connsiteY4" fmla="*/ 919797 h 2192973"/>
                  <a:gd name="connsiteX5" fmla="*/ 2162356 w 2654362"/>
                  <a:gd name="connsiteY5" fmla="*/ 1227772 h 2192973"/>
                  <a:gd name="connsiteX6" fmla="*/ 2160048 w 2654362"/>
                  <a:gd name="connsiteY6" fmla="*/ 2190282 h 2192973"/>
                  <a:gd name="connsiteX7" fmla="*/ 1225732 w 2654362"/>
                  <a:gd name="connsiteY7" fmla="*/ 2192973 h 2192973"/>
                  <a:gd name="connsiteX8" fmla="*/ 927282 w 2654362"/>
                  <a:gd name="connsiteY8" fmla="*/ 2186623 h 2192973"/>
                  <a:gd name="connsiteX9" fmla="*/ 0 w 2654362"/>
                  <a:gd name="connsiteY9" fmla="*/ 2190282 h 2192973"/>
                  <a:gd name="connsiteX10" fmla="*/ 180 w 2654362"/>
                  <a:gd name="connsiteY10" fmla="*/ 919797 h 2192973"/>
                  <a:gd name="connsiteX11" fmla="*/ 0 w 2654362"/>
                  <a:gd name="connsiteY11" fmla="*/ 4806 h 2192973"/>
                  <a:gd name="connsiteX0" fmla="*/ 878 w 2655240"/>
                  <a:gd name="connsiteY0" fmla="*/ 4806 h 2192973"/>
                  <a:gd name="connsiteX1" fmla="*/ 913872 w 2655240"/>
                  <a:gd name="connsiteY1" fmla="*/ 1588 h 2192973"/>
                  <a:gd name="connsiteX2" fmla="*/ 1212322 w 2655240"/>
                  <a:gd name="connsiteY2" fmla="*/ 0 h 2192973"/>
                  <a:gd name="connsiteX3" fmla="*/ 2160926 w 2655240"/>
                  <a:gd name="connsiteY3" fmla="*/ 4806 h 2192973"/>
                  <a:gd name="connsiteX4" fmla="*/ 2163235 w 2655240"/>
                  <a:gd name="connsiteY4" fmla="*/ 919797 h 2192973"/>
                  <a:gd name="connsiteX5" fmla="*/ 2163234 w 2655240"/>
                  <a:gd name="connsiteY5" fmla="*/ 1227772 h 2192973"/>
                  <a:gd name="connsiteX6" fmla="*/ 2160926 w 2655240"/>
                  <a:gd name="connsiteY6" fmla="*/ 2190282 h 2192973"/>
                  <a:gd name="connsiteX7" fmla="*/ 1226610 w 2655240"/>
                  <a:gd name="connsiteY7" fmla="*/ 2192973 h 2192973"/>
                  <a:gd name="connsiteX8" fmla="*/ 928160 w 2655240"/>
                  <a:gd name="connsiteY8" fmla="*/ 2186623 h 2192973"/>
                  <a:gd name="connsiteX9" fmla="*/ 878 w 2655240"/>
                  <a:gd name="connsiteY9" fmla="*/ 2190282 h 2192973"/>
                  <a:gd name="connsiteX10" fmla="*/ 0 w 2655240"/>
                  <a:gd name="connsiteY10" fmla="*/ 1241530 h 2192973"/>
                  <a:gd name="connsiteX11" fmla="*/ 1058 w 2655240"/>
                  <a:gd name="connsiteY11" fmla="*/ 919797 h 2192973"/>
                  <a:gd name="connsiteX12" fmla="*/ 878 w 2655240"/>
                  <a:gd name="connsiteY12" fmla="*/ 4806 h 2192973"/>
                  <a:gd name="connsiteX0" fmla="*/ 303444 w 2957806"/>
                  <a:gd name="connsiteY0" fmla="*/ 4806 h 2192973"/>
                  <a:gd name="connsiteX1" fmla="*/ 1216438 w 2957806"/>
                  <a:gd name="connsiteY1" fmla="*/ 1588 h 2192973"/>
                  <a:gd name="connsiteX2" fmla="*/ 1514888 w 2957806"/>
                  <a:gd name="connsiteY2" fmla="*/ 0 h 2192973"/>
                  <a:gd name="connsiteX3" fmla="*/ 2463492 w 2957806"/>
                  <a:gd name="connsiteY3" fmla="*/ 4806 h 2192973"/>
                  <a:gd name="connsiteX4" fmla="*/ 2465801 w 2957806"/>
                  <a:gd name="connsiteY4" fmla="*/ 919797 h 2192973"/>
                  <a:gd name="connsiteX5" fmla="*/ 2465800 w 2957806"/>
                  <a:gd name="connsiteY5" fmla="*/ 1227772 h 2192973"/>
                  <a:gd name="connsiteX6" fmla="*/ 2463492 w 2957806"/>
                  <a:gd name="connsiteY6" fmla="*/ 2190282 h 2192973"/>
                  <a:gd name="connsiteX7" fmla="*/ 1529176 w 2957806"/>
                  <a:gd name="connsiteY7" fmla="*/ 2192973 h 2192973"/>
                  <a:gd name="connsiteX8" fmla="*/ 1230726 w 2957806"/>
                  <a:gd name="connsiteY8" fmla="*/ 2186623 h 2192973"/>
                  <a:gd name="connsiteX9" fmla="*/ 303444 w 2957806"/>
                  <a:gd name="connsiteY9" fmla="*/ 2190282 h 2192973"/>
                  <a:gd name="connsiteX10" fmla="*/ 302566 w 2957806"/>
                  <a:gd name="connsiteY10" fmla="*/ 1241530 h 2192973"/>
                  <a:gd name="connsiteX11" fmla="*/ 303624 w 2957806"/>
                  <a:gd name="connsiteY11" fmla="*/ 919797 h 2192973"/>
                  <a:gd name="connsiteX12" fmla="*/ 303444 w 2957806"/>
                  <a:gd name="connsiteY12" fmla="*/ 4806 h 2192973"/>
                  <a:gd name="connsiteX0" fmla="*/ 466646 w 3121008"/>
                  <a:gd name="connsiteY0" fmla="*/ 4806 h 2192973"/>
                  <a:gd name="connsiteX1" fmla="*/ 1379640 w 3121008"/>
                  <a:gd name="connsiteY1" fmla="*/ 1588 h 2192973"/>
                  <a:gd name="connsiteX2" fmla="*/ 1678090 w 3121008"/>
                  <a:gd name="connsiteY2" fmla="*/ 0 h 2192973"/>
                  <a:gd name="connsiteX3" fmla="*/ 2626694 w 3121008"/>
                  <a:gd name="connsiteY3" fmla="*/ 4806 h 2192973"/>
                  <a:gd name="connsiteX4" fmla="*/ 2629003 w 3121008"/>
                  <a:gd name="connsiteY4" fmla="*/ 919797 h 2192973"/>
                  <a:gd name="connsiteX5" fmla="*/ 2629002 w 3121008"/>
                  <a:gd name="connsiteY5" fmla="*/ 1227772 h 2192973"/>
                  <a:gd name="connsiteX6" fmla="*/ 2626694 w 3121008"/>
                  <a:gd name="connsiteY6" fmla="*/ 2190282 h 2192973"/>
                  <a:gd name="connsiteX7" fmla="*/ 1692378 w 3121008"/>
                  <a:gd name="connsiteY7" fmla="*/ 2192973 h 2192973"/>
                  <a:gd name="connsiteX8" fmla="*/ 1393928 w 3121008"/>
                  <a:gd name="connsiteY8" fmla="*/ 2186623 h 2192973"/>
                  <a:gd name="connsiteX9" fmla="*/ 466646 w 3121008"/>
                  <a:gd name="connsiteY9" fmla="*/ 2190282 h 2192973"/>
                  <a:gd name="connsiteX10" fmla="*/ 465768 w 3121008"/>
                  <a:gd name="connsiteY10" fmla="*/ 1241530 h 2192973"/>
                  <a:gd name="connsiteX11" fmla="*/ 466826 w 3121008"/>
                  <a:gd name="connsiteY11" fmla="*/ 919797 h 2192973"/>
                  <a:gd name="connsiteX12" fmla="*/ 466646 w 3121008"/>
                  <a:gd name="connsiteY12" fmla="*/ 4806 h 2192973"/>
                  <a:gd name="connsiteX0" fmla="*/ 456713 w 3111075"/>
                  <a:gd name="connsiteY0" fmla="*/ 4806 h 2192973"/>
                  <a:gd name="connsiteX1" fmla="*/ 1369707 w 3111075"/>
                  <a:gd name="connsiteY1" fmla="*/ 1588 h 2192973"/>
                  <a:gd name="connsiteX2" fmla="*/ 1668157 w 3111075"/>
                  <a:gd name="connsiteY2" fmla="*/ 0 h 2192973"/>
                  <a:gd name="connsiteX3" fmla="*/ 2616761 w 3111075"/>
                  <a:gd name="connsiteY3" fmla="*/ 4806 h 2192973"/>
                  <a:gd name="connsiteX4" fmla="*/ 2619070 w 3111075"/>
                  <a:gd name="connsiteY4" fmla="*/ 919797 h 2192973"/>
                  <a:gd name="connsiteX5" fmla="*/ 2619069 w 3111075"/>
                  <a:gd name="connsiteY5" fmla="*/ 1227772 h 2192973"/>
                  <a:gd name="connsiteX6" fmla="*/ 2616761 w 3111075"/>
                  <a:gd name="connsiteY6" fmla="*/ 2190282 h 2192973"/>
                  <a:gd name="connsiteX7" fmla="*/ 1682445 w 3111075"/>
                  <a:gd name="connsiteY7" fmla="*/ 2192973 h 2192973"/>
                  <a:gd name="connsiteX8" fmla="*/ 1383995 w 3111075"/>
                  <a:gd name="connsiteY8" fmla="*/ 2186623 h 2192973"/>
                  <a:gd name="connsiteX9" fmla="*/ 456713 w 3111075"/>
                  <a:gd name="connsiteY9" fmla="*/ 2190282 h 2192973"/>
                  <a:gd name="connsiteX10" fmla="*/ 455835 w 3111075"/>
                  <a:gd name="connsiteY10" fmla="*/ 1241530 h 2192973"/>
                  <a:gd name="connsiteX11" fmla="*/ 456893 w 3111075"/>
                  <a:gd name="connsiteY11" fmla="*/ 919797 h 2192973"/>
                  <a:gd name="connsiteX12" fmla="*/ 456713 w 3111075"/>
                  <a:gd name="connsiteY12" fmla="*/ 4806 h 2192973"/>
                  <a:gd name="connsiteX0" fmla="*/ 429033 w 3083395"/>
                  <a:gd name="connsiteY0" fmla="*/ 4806 h 2192973"/>
                  <a:gd name="connsiteX1" fmla="*/ 1342027 w 3083395"/>
                  <a:gd name="connsiteY1" fmla="*/ 1588 h 2192973"/>
                  <a:gd name="connsiteX2" fmla="*/ 1640477 w 3083395"/>
                  <a:gd name="connsiteY2" fmla="*/ 0 h 2192973"/>
                  <a:gd name="connsiteX3" fmla="*/ 2589081 w 3083395"/>
                  <a:gd name="connsiteY3" fmla="*/ 4806 h 2192973"/>
                  <a:gd name="connsiteX4" fmla="*/ 2591390 w 3083395"/>
                  <a:gd name="connsiteY4" fmla="*/ 919797 h 2192973"/>
                  <a:gd name="connsiteX5" fmla="*/ 2591389 w 3083395"/>
                  <a:gd name="connsiteY5" fmla="*/ 1227772 h 2192973"/>
                  <a:gd name="connsiteX6" fmla="*/ 2589081 w 3083395"/>
                  <a:gd name="connsiteY6" fmla="*/ 2190282 h 2192973"/>
                  <a:gd name="connsiteX7" fmla="*/ 1654765 w 3083395"/>
                  <a:gd name="connsiteY7" fmla="*/ 2192973 h 2192973"/>
                  <a:gd name="connsiteX8" fmla="*/ 1356315 w 3083395"/>
                  <a:gd name="connsiteY8" fmla="*/ 2186623 h 2192973"/>
                  <a:gd name="connsiteX9" fmla="*/ 429033 w 3083395"/>
                  <a:gd name="connsiteY9" fmla="*/ 2190282 h 2192973"/>
                  <a:gd name="connsiteX10" fmla="*/ 428155 w 3083395"/>
                  <a:gd name="connsiteY10" fmla="*/ 1241530 h 2192973"/>
                  <a:gd name="connsiteX11" fmla="*/ 429213 w 3083395"/>
                  <a:gd name="connsiteY11" fmla="*/ 919797 h 2192973"/>
                  <a:gd name="connsiteX12" fmla="*/ 429033 w 3083395"/>
                  <a:gd name="connsiteY12" fmla="*/ 4806 h 2192973"/>
                  <a:gd name="connsiteX0" fmla="*/ 470766 w 3125128"/>
                  <a:gd name="connsiteY0" fmla="*/ 4806 h 2192973"/>
                  <a:gd name="connsiteX1" fmla="*/ 1383760 w 3125128"/>
                  <a:gd name="connsiteY1" fmla="*/ 1588 h 2192973"/>
                  <a:gd name="connsiteX2" fmla="*/ 1682210 w 3125128"/>
                  <a:gd name="connsiteY2" fmla="*/ 0 h 2192973"/>
                  <a:gd name="connsiteX3" fmla="*/ 2630814 w 3125128"/>
                  <a:gd name="connsiteY3" fmla="*/ 4806 h 2192973"/>
                  <a:gd name="connsiteX4" fmla="*/ 2633123 w 3125128"/>
                  <a:gd name="connsiteY4" fmla="*/ 919797 h 2192973"/>
                  <a:gd name="connsiteX5" fmla="*/ 2633122 w 3125128"/>
                  <a:gd name="connsiteY5" fmla="*/ 1227772 h 2192973"/>
                  <a:gd name="connsiteX6" fmla="*/ 2630814 w 3125128"/>
                  <a:gd name="connsiteY6" fmla="*/ 2190282 h 2192973"/>
                  <a:gd name="connsiteX7" fmla="*/ 1696498 w 3125128"/>
                  <a:gd name="connsiteY7" fmla="*/ 2192973 h 2192973"/>
                  <a:gd name="connsiteX8" fmla="*/ 1398048 w 3125128"/>
                  <a:gd name="connsiteY8" fmla="*/ 2186623 h 2192973"/>
                  <a:gd name="connsiteX9" fmla="*/ 470766 w 3125128"/>
                  <a:gd name="connsiteY9" fmla="*/ 2190282 h 2192973"/>
                  <a:gd name="connsiteX10" fmla="*/ 469888 w 3125128"/>
                  <a:gd name="connsiteY10" fmla="*/ 1241530 h 2192973"/>
                  <a:gd name="connsiteX11" fmla="*/ 470946 w 3125128"/>
                  <a:gd name="connsiteY11" fmla="*/ 919797 h 2192973"/>
                  <a:gd name="connsiteX12" fmla="*/ 470766 w 3125128"/>
                  <a:gd name="connsiteY12" fmla="*/ 4806 h 2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5128" h="2192973">
                    <a:moveTo>
                      <a:pt x="470766" y="4806"/>
                    </a:moveTo>
                    <a:lnTo>
                      <a:pt x="1383760" y="1588"/>
                    </a:lnTo>
                    <a:cubicBezTo>
                      <a:pt x="887402" y="647701"/>
                      <a:pt x="2199206" y="658812"/>
                      <a:pt x="1682210" y="0"/>
                    </a:cubicBezTo>
                    <a:lnTo>
                      <a:pt x="2630814" y="4806"/>
                    </a:lnTo>
                    <a:cubicBezTo>
                      <a:pt x="2631584" y="309803"/>
                      <a:pt x="2632353" y="614800"/>
                      <a:pt x="2633123" y="919797"/>
                    </a:cubicBezTo>
                    <a:cubicBezTo>
                      <a:pt x="3243108" y="434650"/>
                      <a:pt x="3333595" y="1697062"/>
                      <a:pt x="2633122" y="1227772"/>
                    </a:cubicBezTo>
                    <a:cubicBezTo>
                      <a:pt x="2632737" y="1439519"/>
                      <a:pt x="2634518" y="1656881"/>
                      <a:pt x="2630814" y="2190282"/>
                    </a:cubicBezTo>
                    <a:lnTo>
                      <a:pt x="1696498" y="2192973"/>
                    </a:lnTo>
                    <a:cubicBezTo>
                      <a:pt x="2206615" y="1510348"/>
                      <a:pt x="894281" y="1605598"/>
                      <a:pt x="1398048" y="2186623"/>
                    </a:cubicBezTo>
                    <a:lnTo>
                      <a:pt x="470766" y="2190282"/>
                    </a:lnTo>
                    <a:cubicBezTo>
                      <a:pt x="470473" y="1874031"/>
                      <a:pt x="470181" y="1557781"/>
                      <a:pt x="469888" y="1241530"/>
                    </a:cubicBezTo>
                    <a:cubicBezTo>
                      <a:pt x="-113959" y="1726952"/>
                      <a:pt x="-198274" y="459775"/>
                      <a:pt x="470946" y="919797"/>
                    </a:cubicBezTo>
                    <a:lnTo>
                      <a:pt x="470766" y="4806"/>
                    </a:lnTo>
                    <a:close/>
                  </a:path>
                </a:pathLst>
              </a:custGeom>
              <a:solidFill>
                <a:schemeClr val="accent3"/>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a:p>
            </p:txBody>
          </p:sp>
        </p:grpSp>
        <p:sp>
          <p:nvSpPr>
            <p:cNvPr id="83" name="TextBox 82">
              <a:extLst>
                <a:ext uri="{FF2B5EF4-FFF2-40B4-BE49-F238E27FC236}">
                  <a16:creationId xmlns:a16="http://schemas.microsoft.com/office/drawing/2014/main" id="{F108AD31-ED97-D44F-2872-B360DC33EBF1}"/>
                </a:ext>
              </a:extLst>
            </p:cNvPr>
            <p:cNvSpPr txBox="1"/>
            <p:nvPr/>
          </p:nvSpPr>
          <p:spPr>
            <a:xfrm>
              <a:off x="3689145" y="5398899"/>
              <a:ext cx="2133017" cy="496971"/>
            </a:xfrm>
            <a:prstGeom prst="rect">
              <a:avLst/>
            </a:prstGeom>
            <a:noFill/>
          </p:spPr>
          <p:txBody>
            <a:bodyPr wrap="square" rtlCol="0">
              <a:spAutoFit/>
            </a:bodyPr>
            <a:lstStyle/>
            <a:p>
              <a:pPr algn="ctr"/>
              <a:r>
                <a:rPr lang="en-US" sz="2000" b="1" dirty="0">
                  <a:latin typeface="+mn-lt"/>
                  <a:cs typeface="Arial" panose="020B0604020202020204" pitchFamily="34" charset="0"/>
                </a:rPr>
                <a:t>Effectiveness   </a:t>
              </a:r>
              <a:endParaRPr lang="en-GB" sz="2000" b="1" dirty="0">
                <a:latin typeface="+mn-lt"/>
                <a:cs typeface="Arial" panose="020B0604020202020204" pitchFamily="34" charset="0"/>
              </a:endParaRPr>
            </a:p>
          </p:txBody>
        </p:sp>
        <p:sp>
          <p:nvSpPr>
            <p:cNvPr id="84" name="TextBox 83">
              <a:extLst>
                <a:ext uri="{FF2B5EF4-FFF2-40B4-BE49-F238E27FC236}">
                  <a16:creationId xmlns:a16="http://schemas.microsoft.com/office/drawing/2014/main" id="{694308B8-DA66-144F-8FEA-7D1496EFE86E}"/>
                </a:ext>
              </a:extLst>
            </p:cNvPr>
            <p:cNvSpPr txBox="1"/>
            <p:nvPr/>
          </p:nvSpPr>
          <p:spPr>
            <a:xfrm>
              <a:off x="6304038" y="5398899"/>
              <a:ext cx="1717092" cy="400110"/>
            </a:xfrm>
            <a:prstGeom prst="rect">
              <a:avLst/>
            </a:prstGeom>
            <a:noFill/>
          </p:spPr>
          <p:txBody>
            <a:bodyPr wrap="square" rtlCol="0">
              <a:spAutoFit/>
            </a:bodyPr>
            <a:lstStyle/>
            <a:p>
              <a:pPr algn="ctr"/>
              <a:r>
                <a:rPr lang="en-GB" sz="2000" b="1" dirty="0">
                  <a:latin typeface="+mn-lt"/>
                </a:rPr>
                <a:t>Reliability </a:t>
              </a:r>
            </a:p>
          </p:txBody>
        </p:sp>
      </p:grpSp>
      <p:sp>
        <p:nvSpPr>
          <p:cNvPr id="6" name="TextBox 5">
            <a:extLst>
              <a:ext uri="{FF2B5EF4-FFF2-40B4-BE49-F238E27FC236}">
                <a16:creationId xmlns:a16="http://schemas.microsoft.com/office/drawing/2014/main" id="{F1B925CA-1AB4-D45E-F327-13C7E2628A61}"/>
              </a:ext>
            </a:extLst>
          </p:cNvPr>
          <p:cNvSpPr txBox="1"/>
          <p:nvPr/>
        </p:nvSpPr>
        <p:spPr>
          <a:xfrm>
            <a:off x="5578" y="366807"/>
            <a:ext cx="12186422" cy="523220"/>
          </a:xfrm>
          <a:prstGeom prst="rect">
            <a:avLst/>
          </a:prstGeom>
          <a:noFill/>
        </p:spPr>
        <p:txBody>
          <a:bodyPr wrap="square" rtlCol="0">
            <a:spAutoFit/>
          </a:bodyPr>
          <a:lstStyle/>
          <a:p>
            <a:pPr algn="ctr"/>
            <a:r>
              <a:rPr lang="en-GB" sz="2800" b="1" dirty="0">
                <a:solidFill>
                  <a:schemeClr val="bg1"/>
                </a:solidFill>
              </a:rPr>
              <a:t>Summary</a:t>
            </a:r>
            <a:endParaRPr lang="en-GB"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017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A63C6C-6B26-B412-50D8-32916AD7D9E2}"/>
              </a:ext>
            </a:extLst>
          </p:cNvPr>
          <p:cNvSpPr/>
          <p:nvPr/>
        </p:nvSpPr>
        <p:spPr>
          <a:xfrm>
            <a:off x="232012" y="5779911"/>
            <a:ext cx="3771331" cy="1078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Online Media 3" title="MRC Mangroves Matter!">
            <a:hlinkClick r:id="" action="ppaction://media"/>
            <a:extLst>
              <a:ext uri="{FF2B5EF4-FFF2-40B4-BE49-F238E27FC236}">
                <a16:creationId xmlns:a16="http://schemas.microsoft.com/office/drawing/2014/main" id="{6B1EDDA8-DCA4-C706-B05F-8BBC2DC081EB}"/>
              </a:ext>
            </a:extLst>
          </p:cNvPr>
          <p:cNvPicPr>
            <a:picLocks noGrp="1" noRot="1" noChangeAspect="1"/>
          </p:cNvPicPr>
          <p:nvPr>
            <p:ph idx="1"/>
            <a:videoFile r:link="rId1"/>
          </p:nvPr>
        </p:nvPicPr>
        <p:blipFill>
          <a:blip r:embed="rId5"/>
          <a:stretch>
            <a:fillRect/>
          </a:stretch>
        </p:blipFill>
        <p:spPr>
          <a:xfrm>
            <a:off x="1514901" y="1294398"/>
            <a:ext cx="9580728" cy="5413477"/>
          </a:xfrm>
          <a:prstGeom prst="rect">
            <a:avLst/>
          </a:prstGeom>
        </p:spPr>
      </p:pic>
      <p:pic>
        <p:nvPicPr>
          <p:cNvPr id="5" name="Online Media 3" title="How Mangrove Forests Protect The Coast">
            <a:hlinkClick r:id="" action="ppaction://media"/>
            <a:extLst>
              <a:ext uri="{FF2B5EF4-FFF2-40B4-BE49-F238E27FC236}">
                <a16:creationId xmlns:a16="http://schemas.microsoft.com/office/drawing/2014/main" id="{00D3F77D-93BC-8E65-87B6-8F0D2A80EC4C}"/>
              </a:ext>
            </a:extLst>
          </p:cNvPr>
          <p:cNvPicPr>
            <a:picLocks noRot="1" noChangeAspect="1"/>
          </p:cNvPicPr>
          <p:nvPr>
            <a:videoFile r:link="rId2"/>
          </p:nvPr>
        </p:nvPicPr>
        <p:blipFill>
          <a:blip r:embed="rId6"/>
          <a:stretch>
            <a:fillRect/>
          </a:stretch>
        </p:blipFill>
        <p:spPr>
          <a:xfrm>
            <a:off x="-8702964" y="1981268"/>
            <a:ext cx="7700963" cy="4351338"/>
          </a:xfrm>
          <a:prstGeom prst="rect">
            <a:avLst/>
          </a:prstGeom>
        </p:spPr>
      </p:pic>
      <p:sp>
        <p:nvSpPr>
          <p:cNvPr id="6" name="TextBox 5">
            <a:extLst>
              <a:ext uri="{FF2B5EF4-FFF2-40B4-BE49-F238E27FC236}">
                <a16:creationId xmlns:a16="http://schemas.microsoft.com/office/drawing/2014/main" id="{1C8F8B4D-2E07-5F4C-EB00-E44A6904C62B}"/>
              </a:ext>
            </a:extLst>
          </p:cNvPr>
          <p:cNvSpPr txBox="1"/>
          <p:nvPr/>
        </p:nvSpPr>
        <p:spPr>
          <a:xfrm>
            <a:off x="5578" y="366807"/>
            <a:ext cx="12186422" cy="523220"/>
          </a:xfrm>
          <a:prstGeom prst="rect">
            <a:avLst/>
          </a:prstGeom>
          <a:noFill/>
        </p:spPr>
        <p:txBody>
          <a:bodyPr wrap="square" rtlCol="0">
            <a:spAutoFit/>
          </a:bodyPr>
          <a:lstStyle/>
          <a:p>
            <a:pPr algn="ctr"/>
            <a:r>
              <a:rPr lang="en-US" altLang="zh-CN" sz="2800" b="1" dirty="0">
                <a:solidFill>
                  <a:schemeClr val="bg1"/>
                </a:solidFill>
                <a:latin typeface="Arial" panose="020B0604020202020204" pitchFamily="34" charset="0"/>
                <a:cs typeface="Arial" panose="020B0604020202020204" pitchFamily="34" charset="0"/>
              </a:rPr>
              <a:t>Mangroves in wave tank experiment</a:t>
            </a:r>
            <a:endParaRPr lang="en-GB"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666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video>
              <p:cMediaNode vol="80000">
                <p:cTn id="22"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5E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26562C-C867-9DA3-DA54-48DEDD5DBE70}"/>
              </a:ext>
            </a:extLst>
          </p:cNvPr>
          <p:cNvSpPr/>
          <p:nvPr/>
        </p:nvSpPr>
        <p:spPr>
          <a:xfrm>
            <a:off x="0" y="5779911"/>
            <a:ext cx="3771331" cy="1078089"/>
          </a:xfrm>
          <a:prstGeom prst="rect">
            <a:avLst/>
          </a:prstGeom>
          <a:solidFill>
            <a:srgbClr val="FEF5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F25A6366-E137-3970-EC3D-AE175C7CA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90" y="1170022"/>
            <a:ext cx="10904561" cy="56879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6D30EC3-B0A3-0E5A-DD54-CB3FCDAA187C}"/>
              </a:ext>
            </a:extLst>
          </p:cNvPr>
          <p:cNvSpPr/>
          <p:nvPr/>
        </p:nvSpPr>
        <p:spPr>
          <a:xfrm>
            <a:off x="1059881" y="2903350"/>
            <a:ext cx="2582945" cy="59389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750BC-CE80-5BCB-8F38-48AC7E9ADE20}"/>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Risk framework</a:t>
            </a:r>
            <a:endParaRPr lang="en-GB" sz="2800" b="1"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34C9BBC-6278-9872-956D-1B8A3CE78523}"/>
              </a:ext>
            </a:extLst>
          </p:cNvPr>
          <p:cNvSpPr/>
          <p:nvPr/>
        </p:nvSpPr>
        <p:spPr>
          <a:xfrm>
            <a:off x="8420669" y="2729552"/>
            <a:ext cx="2582945" cy="31389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3AF4D3E-6A72-1D7E-AC56-9A47444F13F5}"/>
              </a:ext>
            </a:extLst>
          </p:cNvPr>
          <p:cNvSpPr/>
          <p:nvPr/>
        </p:nvSpPr>
        <p:spPr>
          <a:xfrm>
            <a:off x="8420668" y="5682985"/>
            <a:ext cx="2582945" cy="31389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153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D0367774-AC1C-A36A-8916-A48129C4B64B}"/>
              </a:ext>
            </a:extLst>
          </p:cNvPr>
          <p:cNvSpPr/>
          <p:nvPr/>
        </p:nvSpPr>
        <p:spPr>
          <a:xfrm>
            <a:off x="120593" y="3456908"/>
            <a:ext cx="1374376" cy="1371600"/>
          </a:xfrm>
          <a:prstGeom prst="ellipse">
            <a:avLst/>
          </a:prstGeom>
          <a:solidFill>
            <a:srgbClr val="80B9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BF0847E0-2BAE-4FDE-4A6A-1F9A07C9B24C}"/>
              </a:ext>
            </a:extLst>
          </p:cNvPr>
          <p:cNvSpPr/>
          <p:nvPr/>
        </p:nvSpPr>
        <p:spPr>
          <a:xfrm>
            <a:off x="232012" y="5779911"/>
            <a:ext cx="3771331" cy="1078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ECBFDB26-1AC2-0337-0B39-F59ADA31FC23}"/>
              </a:ext>
            </a:extLst>
          </p:cNvPr>
          <p:cNvSpPr/>
          <p:nvPr/>
        </p:nvSpPr>
        <p:spPr>
          <a:xfrm>
            <a:off x="210484" y="5149636"/>
            <a:ext cx="1374376" cy="1371600"/>
          </a:xfrm>
          <a:prstGeom prst="ellipse">
            <a:avLst/>
          </a:prstGeom>
          <a:solidFill>
            <a:srgbClr val="706F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DC161FE4-1BE2-9968-6542-BF82A39B2B0B}"/>
              </a:ext>
            </a:extLst>
          </p:cNvPr>
          <p:cNvSpPr/>
          <p:nvPr/>
        </p:nvSpPr>
        <p:spPr>
          <a:xfrm>
            <a:off x="10589545" y="3342694"/>
            <a:ext cx="1374376" cy="1371600"/>
          </a:xfrm>
          <a:prstGeom prst="ellipse">
            <a:avLst/>
          </a:prstGeom>
          <a:solidFill>
            <a:srgbClr val="3880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B25B335-F3AC-F7E5-9989-D42C67A209AC}"/>
              </a:ext>
            </a:extLst>
          </p:cNvPr>
          <p:cNvSpPr/>
          <p:nvPr/>
        </p:nvSpPr>
        <p:spPr>
          <a:xfrm>
            <a:off x="229534" y="1736320"/>
            <a:ext cx="1374376" cy="1371600"/>
          </a:xfrm>
          <a:prstGeom prst="ellipse">
            <a:avLst/>
          </a:prstGeom>
          <a:solidFill>
            <a:srgbClr val="0B87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34904BD-50BA-94A9-FEAE-C7BA90BDAE69}"/>
              </a:ext>
            </a:extLst>
          </p:cNvPr>
          <p:cNvPicPr>
            <a:picLocks noChangeAspect="1"/>
          </p:cNvPicPr>
          <p:nvPr/>
        </p:nvPicPr>
        <p:blipFill>
          <a:blip r:embed="rId3"/>
          <a:stretch>
            <a:fillRect/>
          </a:stretch>
        </p:blipFill>
        <p:spPr>
          <a:xfrm>
            <a:off x="-5165578" y="3344971"/>
            <a:ext cx="3135086" cy="6858000"/>
          </a:xfrm>
          <a:prstGeom prst="rect">
            <a:avLst/>
          </a:prstGeom>
        </p:spPr>
      </p:pic>
      <p:pic>
        <p:nvPicPr>
          <p:cNvPr id="4098" name="Picture 2">
            <a:extLst>
              <a:ext uri="{FF2B5EF4-FFF2-40B4-BE49-F238E27FC236}">
                <a16:creationId xmlns:a16="http://schemas.microsoft.com/office/drawing/2014/main" id="{F7965181-4406-8B93-ACB2-3333FA61B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4306" y="3467100"/>
            <a:ext cx="13443557" cy="83497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r Stuart So on LinkedIn: How mangroves help protect the coastal  environment.">
            <a:extLst>
              <a:ext uri="{FF2B5EF4-FFF2-40B4-BE49-F238E27FC236}">
                <a16:creationId xmlns:a16="http://schemas.microsoft.com/office/drawing/2014/main" id="{A75325E7-7903-776C-09B9-D5F004F0D4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7617" y="3810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009F624-F07C-D651-B0F3-2AA493133755}"/>
              </a:ext>
            </a:extLst>
          </p:cNvPr>
          <p:cNvSpPr txBox="1"/>
          <p:nvPr/>
        </p:nvSpPr>
        <p:spPr>
          <a:xfrm>
            <a:off x="5578" y="366807"/>
            <a:ext cx="12186422" cy="523220"/>
          </a:xfrm>
          <a:prstGeom prst="rect">
            <a:avLst/>
          </a:prstGeom>
          <a:noFill/>
        </p:spPr>
        <p:txBody>
          <a:bodyPr wrap="square" rtlCol="0">
            <a:spAutoFit/>
          </a:bodyPr>
          <a:lstStyle/>
          <a:p>
            <a:pPr algn="ctr"/>
            <a:r>
              <a:rPr lang="en-GB" sz="2800" b="1" dirty="0">
                <a:solidFill>
                  <a:schemeClr val="bg1"/>
                </a:solidFill>
                <a:latin typeface="Arial" panose="020B0604020202020204" pitchFamily="34" charset="0"/>
                <a:cs typeface="Arial" panose="020B0604020202020204" pitchFamily="34" charset="0"/>
              </a:rPr>
              <a:t>Ecosystem services of coastal ecosystems</a:t>
            </a:r>
          </a:p>
        </p:txBody>
      </p:sp>
      <p:pic>
        <p:nvPicPr>
          <p:cNvPr id="1026" name="Picture 2" descr="Mangrove Conservation and Restoration: Protecting Indonesia's Climate  Guardians for People and the Planet">
            <a:extLst>
              <a:ext uri="{FF2B5EF4-FFF2-40B4-BE49-F238E27FC236}">
                <a16:creationId xmlns:a16="http://schemas.microsoft.com/office/drawing/2014/main" id="{433E4A31-6BB2-26E0-207B-70C4A05A2B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496" y="1549355"/>
            <a:ext cx="406168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shlands across the UK could VANISH by 2100 due to sea-level rise | Daily  Mail Online">
            <a:extLst>
              <a:ext uri="{FF2B5EF4-FFF2-40B4-BE49-F238E27FC236}">
                <a16:creationId xmlns:a16="http://schemas.microsoft.com/office/drawing/2014/main" id="{1EA718F4-6D88-52B0-0D59-F92E9DAAD2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643"/>
          <a:stretch/>
        </p:blipFill>
        <p:spPr bwMode="auto">
          <a:xfrm>
            <a:off x="6233101" y="1549355"/>
            <a:ext cx="406168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Magic of Seagrass: Seagrass is the ocean's wild savannah - The Ocean  Agency">
            <a:extLst>
              <a:ext uri="{FF2B5EF4-FFF2-40B4-BE49-F238E27FC236}">
                <a16:creationId xmlns:a16="http://schemas.microsoft.com/office/drawing/2014/main" id="{28754616-F1D5-320A-7F74-C6938C32CFC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867" b="16091"/>
          <a:stretch/>
        </p:blipFill>
        <p:spPr bwMode="auto">
          <a:xfrm>
            <a:off x="1893140" y="4205193"/>
            <a:ext cx="406168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Tubbataha Reefs Natural Park | Heritage Sites of the Philippines">
            <a:extLst>
              <a:ext uri="{FF2B5EF4-FFF2-40B4-BE49-F238E27FC236}">
                <a16:creationId xmlns:a16="http://schemas.microsoft.com/office/drawing/2014/main" id="{A23E55A2-4671-AAEE-1B37-43391CC31F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3888"/>
          <a:stretch/>
        </p:blipFill>
        <p:spPr bwMode="auto">
          <a:xfrm>
            <a:off x="6233101" y="4205193"/>
            <a:ext cx="4061685" cy="2286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08A2F6-EE92-4B6C-D59D-138E886CF77B}"/>
              </a:ext>
            </a:extLst>
          </p:cNvPr>
          <p:cNvSpPr txBox="1"/>
          <p:nvPr/>
        </p:nvSpPr>
        <p:spPr>
          <a:xfrm>
            <a:off x="6336953" y="3304594"/>
            <a:ext cx="1784941" cy="523220"/>
          </a:xfrm>
          <a:prstGeom prst="rect">
            <a:avLst/>
          </a:prstGeom>
          <a:noFill/>
        </p:spPr>
        <p:txBody>
          <a:bodyPr wrap="square" rtlCol="0">
            <a:spAutoFit/>
          </a:bodyPr>
          <a:lstStyle/>
          <a:p>
            <a:r>
              <a:rPr lang="en-GB" sz="2800">
                <a:latin typeface="Arial" panose="020B0604020202020204" pitchFamily="34" charset="0"/>
                <a:cs typeface="Arial" panose="020B0604020202020204" pitchFamily="34" charset="0"/>
              </a:rPr>
              <a:t>Marsh</a:t>
            </a:r>
            <a:endParaRPr lang="en-GB" sz="28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51F71EE-71CC-B6D7-397C-01259056DF3F}"/>
              </a:ext>
            </a:extLst>
          </p:cNvPr>
          <p:cNvSpPr txBox="1"/>
          <p:nvPr/>
        </p:nvSpPr>
        <p:spPr>
          <a:xfrm>
            <a:off x="1922954" y="3429000"/>
            <a:ext cx="3049096" cy="307777"/>
          </a:xfrm>
          <a:prstGeom prst="rect">
            <a:avLst/>
          </a:prstGeom>
          <a:noFill/>
        </p:spPr>
        <p:txBody>
          <a:bodyPr wrap="square">
            <a:spAutoFit/>
          </a:bodyPr>
          <a:lstStyle/>
          <a:p>
            <a:r>
              <a:rPr lang="en-GB" sz="1400" dirty="0">
                <a:latin typeface="Arial" panose="020B0604020202020204" pitchFamily="34" charset="0"/>
                <a:cs typeface="Arial" panose="020B0604020202020204" pitchFamily="34" charset="0"/>
              </a:rPr>
              <a:t>Mangrove</a:t>
            </a:r>
          </a:p>
        </p:txBody>
      </p:sp>
      <p:sp>
        <p:nvSpPr>
          <p:cNvPr id="16" name="TextBox 15">
            <a:extLst>
              <a:ext uri="{FF2B5EF4-FFF2-40B4-BE49-F238E27FC236}">
                <a16:creationId xmlns:a16="http://schemas.microsoft.com/office/drawing/2014/main" id="{63EB9487-92D6-3E35-A8F1-F0C4CE24C263}"/>
              </a:ext>
            </a:extLst>
          </p:cNvPr>
          <p:cNvSpPr txBox="1"/>
          <p:nvPr/>
        </p:nvSpPr>
        <p:spPr>
          <a:xfrm>
            <a:off x="2165224" y="5942808"/>
            <a:ext cx="1400175" cy="307777"/>
          </a:xfrm>
          <a:prstGeom prst="rect">
            <a:avLst/>
          </a:prstGeom>
          <a:noFill/>
        </p:spPr>
        <p:txBody>
          <a:bodyPr wrap="square">
            <a:spAutoFit/>
          </a:bodyPr>
          <a:lstStyle/>
          <a:p>
            <a:r>
              <a:rPr lang="en-GB" sz="1400" dirty="0">
                <a:latin typeface="Arial" panose="020B0604020202020204" pitchFamily="34" charset="0"/>
                <a:cs typeface="Arial" panose="020B0604020202020204" pitchFamily="34" charset="0"/>
              </a:rPr>
              <a:t>Seagrass</a:t>
            </a:r>
            <a:endParaRPr lang="en-GB" dirty="0"/>
          </a:p>
        </p:txBody>
      </p:sp>
      <p:sp>
        <p:nvSpPr>
          <p:cNvPr id="9" name="TextBox 8">
            <a:extLst>
              <a:ext uri="{FF2B5EF4-FFF2-40B4-BE49-F238E27FC236}">
                <a16:creationId xmlns:a16="http://schemas.microsoft.com/office/drawing/2014/main" id="{3DB19DF9-6F75-0B7C-805D-503DF9AD4FEA}"/>
              </a:ext>
            </a:extLst>
          </p:cNvPr>
          <p:cNvSpPr txBox="1"/>
          <p:nvPr/>
        </p:nvSpPr>
        <p:spPr>
          <a:xfrm>
            <a:off x="6528622" y="5964626"/>
            <a:ext cx="1254826" cy="521710"/>
          </a:xfrm>
          <a:prstGeom prst="rect">
            <a:avLst/>
          </a:prstGeom>
          <a:noFill/>
        </p:spPr>
        <p:txBody>
          <a:bodyPr wrap="square" rtlCol="0">
            <a:spAutoFit/>
          </a:bodyPr>
          <a:lstStyle/>
          <a:p>
            <a:r>
              <a:rPr lang="en-GB" sz="2800" dirty="0">
                <a:latin typeface="Arial" panose="020B0604020202020204" pitchFamily="34" charset="0"/>
                <a:cs typeface="Arial" panose="020B0604020202020204" pitchFamily="34" charset="0"/>
              </a:rPr>
              <a:t>Carol </a:t>
            </a:r>
          </a:p>
        </p:txBody>
      </p:sp>
      <p:pic>
        <p:nvPicPr>
          <p:cNvPr id="17" name="Picture 2">
            <a:extLst>
              <a:ext uri="{FF2B5EF4-FFF2-40B4-BE49-F238E27FC236}">
                <a16:creationId xmlns:a16="http://schemas.microsoft.com/office/drawing/2014/main" id="{382D19E9-E7A3-F319-F48E-1311B408A4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31" t="33816" r="81933" b="56928"/>
          <a:stretch/>
        </p:blipFill>
        <p:spPr bwMode="auto">
          <a:xfrm>
            <a:off x="304700" y="1834332"/>
            <a:ext cx="1280160" cy="1219208"/>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7DBDEEE2-E86B-2C96-1D2B-57AC45D673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19" t="34250" r="65645" b="56494"/>
          <a:stretch/>
        </p:blipFill>
        <p:spPr bwMode="auto">
          <a:xfrm>
            <a:off x="181170" y="3533104"/>
            <a:ext cx="1280160" cy="1219208"/>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2B816D4A-CEAD-381E-B7B4-BF529DE758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61" t="31096" r="46603" b="59648"/>
          <a:stretch/>
        </p:blipFill>
        <p:spPr bwMode="auto">
          <a:xfrm>
            <a:off x="10660000" y="5363374"/>
            <a:ext cx="1280160" cy="1219208"/>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D5C5EC56-24E9-8BC4-BB29-400394247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603" t="33806" r="10361" b="56938"/>
          <a:stretch/>
        </p:blipFill>
        <p:spPr bwMode="auto">
          <a:xfrm>
            <a:off x="276642" y="5225832"/>
            <a:ext cx="1280160" cy="1219208"/>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D8E140A3-B642-F6A6-C141-4CAF043181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564" t="57241" r="12283" b="33472"/>
          <a:stretch/>
        </p:blipFill>
        <p:spPr bwMode="auto">
          <a:xfrm>
            <a:off x="10648733" y="3437941"/>
            <a:ext cx="1268077" cy="1188720"/>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6C1CEA6A-B4CC-4473-3E1D-71B55F2213F0}"/>
              </a:ext>
            </a:extLst>
          </p:cNvPr>
          <p:cNvGrpSpPr/>
          <p:nvPr/>
        </p:nvGrpSpPr>
        <p:grpSpPr>
          <a:xfrm>
            <a:off x="10512924" y="1525765"/>
            <a:ext cx="1374376" cy="1371600"/>
            <a:chOff x="7896861" y="6918197"/>
            <a:chExt cx="1374376" cy="1371600"/>
          </a:xfrm>
        </p:grpSpPr>
        <p:sp>
          <p:nvSpPr>
            <p:cNvPr id="25" name="Oval 24">
              <a:extLst>
                <a:ext uri="{FF2B5EF4-FFF2-40B4-BE49-F238E27FC236}">
                  <a16:creationId xmlns:a16="http://schemas.microsoft.com/office/drawing/2014/main" id="{FCC5CF9B-0FDB-74CC-6624-D5A58C299285}"/>
                </a:ext>
              </a:extLst>
            </p:cNvPr>
            <p:cNvSpPr/>
            <p:nvPr/>
          </p:nvSpPr>
          <p:spPr>
            <a:xfrm>
              <a:off x="7896861" y="6918197"/>
              <a:ext cx="1374376" cy="1371600"/>
            </a:xfrm>
            <a:prstGeom prst="ellipse">
              <a:avLst/>
            </a:prstGeom>
            <a:solidFill>
              <a:srgbClr val="80BA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
              <a:extLst>
                <a:ext uri="{FF2B5EF4-FFF2-40B4-BE49-F238E27FC236}">
                  <a16:creationId xmlns:a16="http://schemas.microsoft.com/office/drawing/2014/main" id="{8540ACA5-5418-0DF4-9D3E-2F098FE1CE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502" t="57415" r="58462" b="33329"/>
            <a:stretch/>
          </p:blipFill>
          <p:spPr bwMode="auto">
            <a:xfrm>
              <a:off x="7915505" y="6994393"/>
              <a:ext cx="1280160" cy="1219208"/>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B4BFAEF-71FF-F206-90A3-CF15EDE80E08}"/>
              </a:ext>
            </a:extLst>
          </p:cNvPr>
          <p:cNvGrpSpPr/>
          <p:nvPr/>
        </p:nvGrpSpPr>
        <p:grpSpPr>
          <a:xfrm>
            <a:off x="5131865" y="3081909"/>
            <a:ext cx="1645920" cy="1645920"/>
            <a:chOff x="5131865" y="3081909"/>
            <a:chExt cx="1645920" cy="1645920"/>
          </a:xfrm>
        </p:grpSpPr>
        <p:sp>
          <p:nvSpPr>
            <p:cNvPr id="27" name="Oval 26">
              <a:extLst>
                <a:ext uri="{FF2B5EF4-FFF2-40B4-BE49-F238E27FC236}">
                  <a16:creationId xmlns:a16="http://schemas.microsoft.com/office/drawing/2014/main" id="{15EB14E0-992B-4A29-C443-432F8BB62CE4}"/>
                </a:ext>
              </a:extLst>
            </p:cNvPr>
            <p:cNvSpPr/>
            <p:nvPr/>
          </p:nvSpPr>
          <p:spPr>
            <a:xfrm>
              <a:off x="5131865" y="3081909"/>
              <a:ext cx="1645920" cy="1645920"/>
            </a:xfrm>
            <a:prstGeom prst="ellipse">
              <a:avLst/>
            </a:prstGeom>
            <a:solidFill>
              <a:srgbClr val="80BA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
              <a:extLst>
                <a:ext uri="{FF2B5EF4-FFF2-40B4-BE49-F238E27FC236}">
                  <a16:creationId xmlns:a16="http://schemas.microsoft.com/office/drawing/2014/main" id="{4CA0424C-2A12-CC2F-5819-6D0E6E5A3C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089" t="34110" r="27788" b="56657"/>
            <a:stretch/>
          </p:blipFill>
          <p:spPr bwMode="auto">
            <a:xfrm>
              <a:off x="5303869" y="3311725"/>
              <a:ext cx="1298575" cy="1216177"/>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FAD7536B-6C5F-6FB3-DCBC-7B224BAE3B44}"/>
              </a:ext>
            </a:extLst>
          </p:cNvPr>
          <p:cNvSpPr txBox="1"/>
          <p:nvPr/>
        </p:nvSpPr>
        <p:spPr>
          <a:xfrm>
            <a:off x="4424003" y="5120765"/>
            <a:ext cx="3979288" cy="954107"/>
          </a:xfrm>
          <a:prstGeom prst="rect">
            <a:avLst/>
          </a:prstGeom>
          <a:noFill/>
        </p:spPr>
        <p:txBody>
          <a:bodyPr wrap="square" rtlCol="0">
            <a:spAutoFit/>
          </a:bodyPr>
          <a:lstStyle/>
          <a:p>
            <a:r>
              <a:rPr lang="en-GB"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4,620 lives/yr </a:t>
            </a:r>
          </a:p>
          <a:p>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$447 billion/yr </a:t>
            </a:r>
            <a:endParaRPr lang="en-GB"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39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0AE804-9959-6A15-AC65-480926F280EF}"/>
              </a:ext>
            </a:extLst>
          </p:cNvPr>
          <p:cNvSpPr/>
          <p:nvPr/>
        </p:nvSpPr>
        <p:spPr>
          <a:xfrm>
            <a:off x="232012" y="5779911"/>
            <a:ext cx="3771331" cy="1078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7DCD4A9C-9F4D-24E0-C259-D822F0B325FF}"/>
              </a:ext>
            </a:extLst>
          </p:cNvPr>
          <p:cNvPicPr>
            <a:picLocks noChangeAspect="1"/>
          </p:cNvPicPr>
          <p:nvPr/>
        </p:nvPicPr>
        <p:blipFill>
          <a:blip r:embed="rId3"/>
          <a:stretch>
            <a:fillRect/>
          </a:stretch>
        </p:blipFill>
        <p:spPr>
          <a:xfrm>
            <a:off x="458015" y="4761419"/>
            <a:ext cx="4631661" cy="1736035"/>
          </a:xfrm>
          <a:prstGeom prst="rect">
            <a:avLst/>
          </a:prstGeom>
        </p:spPr>
      </p:pic>
      <p:sp>
        <p:nvSpPr>
          <p:cNvPr id="7" name="TextBox 6">
            <a:extLst>
              <a:ext uri="{FF2B5EF4-FFF2-40B4-BE49-F238E27FC236}">
                <a16:creationId xmlns:a16="http://schemas.microsoft.com/office/drawing/2014/main" id="{92E68A30-3AA5-3D40-97AE-8FBDADBE6448}"/>
              </a:ext>
            </a:extLst>
          </p:cNvPr>
          <p:cNvSpPr txBox="1"/>
          <p:nvPr/>
        </p:nvSpPr>
        <p:spPr>
          <a:xfrm>
            <a:off x="9315592" y="6449438"/>
            <a:ext cx="2668885" cy="369332"/>
          </a:xfrm>
          <a:prstGeom prst="rect">
            <a:avLst/>
          </a:prstGeom>
          <a:noFill/>
        </p:spPr>
        <p:txBody>
          <a:bodyPr wrap="square">
            <a:spAutoFit/>
          </a:bodyPr>
          <a:lstStyle/>
          <a:p>
            <a:r>
              <a:rPr lang="en-GB" dirty="0"/>
              <a:t>Marin- Diaz et al. 2023</a:t>
            </a:r>
          </a:p>
        </p:txBody>
      </p:sp>
      <p:pic>
        <p:nvPicPr>
          <p:cNvPr id="9" name="Picture 8">
            <a:extLst>
              <a:ext uri="{FF2B5EF4-FFF2-40B4-BE49-F238E27FC236}">
                <a16:creationId xmlns:a16="http://schemas.microsoft.com/office/drawing/2014/main" id="{F82BD3CE-5C3A-528A-13E1-D54C742395DF}"/>
              </a:ext>
            </a:extLst>
          </p:cNvPr>
          <p:cNvPicPr>
            <a:picLocks noChangeAspect="1"/>
          </p:cNvPicPr>
          <p:nvPr/>
        </p:nvPicPr>
        <p:blipFill>
          <a:blip r:embed="rId4"/>
          <a:stretch>
            <a:fillRect/>
          </a:stretch>
        </p:blipFill>
        <p:spPr>
          <a:xfrm>
            <a:off x="316206" y="2053280"/>
            <a:ext cx="4773470" cy="1862295"/>
          </a:xfrm>
          <a:prstGeom prst="rect">
            <a:avLst/>
          </a:prstGeom>
        </p:spPr>
      </p:pic>
      <p:sp>
        <p:nvSpPr>
          <p:cNvPr id="10" name="TextBox 9">
            <a:extLst>
              <a:ext uri="{FF2B5EF4-FFF2-40B4-BE49-F238E27FC236}">
                <a16:creationId xmlns:a16="http://schemas.microsoft.com/office/drawing/2014/main" id="{CC1740C8-FEAA-B3F6-A243-98F6A5836404}"/>
              </a:ext>
            </a:extLst>
          </p:cNvPr>
          <p:cNvSpPr txBox="1"/>
          <p:nvPr/>
        </p:nvSpPr>
        <p:spPr>
          <a:xfrm>
            <a:off x="12365213" y="-473372"/>
            <a:ext cx="1188119" cy="646331"/>
          </a:xfrm>
          <a:prstGeom prst="rect">
            <a:avLst/>
          </a:prstGeom>
          <a:noFill/>
        </p:spPr>
        <p:txBody>
          <a:bodyPr wrap="square" rtlCol="0">
            <a:spAutoFit/>
          </a:bodyPr>
          <a:lstStyle/>
          <a:p>
            <a:r>
              <a:rPr lang="en-GB" dirty="0"/>
              <a:t>Moller 2002</a:t>
            </a:r>
          </a:p>
        </p:txBody>
      </p:sp>
      <p:sp>
        <p:nvSpPr>
          <p:cNvPr id="8316" name="TextBox 8315">
            <a:extLst>
              <a:ext uri="{FF2B5EF4-FFF2-40B4-BE49-F238E27FC236}">
                <a16:creationId xmlns:a16="http://schemas.microsoft.com/office/drawing/2014/main" id="{863ACED4-97DB-1BD2-899C-0EAC4FFF5F9D}"/>
              </a:ext>
            </a:extLst>
          </p:cNvPr>
          <p:cNvSpPr txBox="1"/>
          <p:nvPr/>
        </p:nvSpPr>
        <p:spPr>
          <a:xfrm>
            <a:off x="5578" y="366807"/>
            <a:ext cx="12186422" cy="523220"/>
          </a:xfrm>
          <a:prstGeom prst="rect">
            <a:avLst/>
          </a:prstGeom>
          <a:noFill/>
        </p:spPr>
        <p:txBody>
          <a:bodyPr wrap="square" rtlCol="0">
            <a:spAutoFit/>
          </a:bodyPr>
          <a:lstStyle/>
          <a:p>
            <a:pPr algn="ctr"/>
            <a:r>
              <a:rPr lang="en-US" altLang="zh-CN" sz="2800" b="1" dirty="0">
                <a:solidFill>
                  <a:schemeClr val="bg1"/>
                </a:solidFill>
                <a:latin typeface="Arial" panose="020B0604020202020204" pitchFamily="34" charset="0"/>
                <a:cs typeface="Arial" panose="020B0604020202020204" pitchFamily="34" charset="0"/>
              </a:rPr>
              <a:t>Wave attenuation by salt marshes in the Netherlands</a:t>
            </a:r>
            <a:endParaRPr lang="en-GB" sz="2800" b="1"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D0B22C6-C656-E815-05E1-3BCFC69222D5}"/>
              </a:ext>
            </a:extLst>
          </p:cNvPr>
          <p:cNvSpPr txBox="1"/>
          <p:nvPr/>
        </p:nvSpPr>
        <p:spPr>
          <a:xfrm>
            <a:off x="2093341" y="1559867"/>
            <a:ext cx="1969653" cy="369332"/>
          </a:xfrm>
          <a:prstGeom prst="rect">
            <a:avLst/>
          </a:prstGeom>
          <a:noFill/>
        </p:spPr>
        <p:txBody>
          <a:bodyPr wrap="square" rtlCol="0">
            <a:spAutoFit/>
          </a:bodyPr>
          <a:lstStyle/>
          <a:p>
            <a:pPr algn="ctr"/>
            <a:r>
              <a:rPr lang="en-GB" b="1" dirty="0">
                <a:latin typeface="Arial" panose="020B0604020202020204" pitchFamily="34" charset="0"/>
                <a:cs typeface="Arial" panose="020B0604020202020204" pitchFamily="34" charset="0"/>
              </a:rPr>
              <a:t>Study sites</a:t>
            </a:r>
          </a:p>
        </p:txBody>
      </p:sp>
      <p:cxnSp>
        <p:nvCxnSpPr>
          <p:cNvPr id="18" name="Straight Connector 17">
            <a:extLst>
              <a:ext uri="{FF2B5EF4-FFF2-40B4-BE49-F238E27FC236}">
                <a16:creationId xmlns:a16="http://schemas.microsoft.com/office/drawing/2014/main" id="{7783B49E-40A3-49A2-E71D-7511264890C6}"/>
              </a:ext>
            </a:extLst>
          </p:cNvPr>
          <p:cNvCxnSpPr>
            <a:cxnSpLocks/>
          </p:cNvCxnSpPr>
          <p:nvPr/>
        </p:nvCxnSpPr>
        <p:spPr>
          <a:xfrm>
            <a:off x="1822450" y="2959100"/>
            <a:ext cx="0" cy="1974850"/>
          </a:xfrm>
          <a:prstGeom prst="line">
            <a:avLst/>
          </a:prstGeom>
          <a:ln>
            <a:solidFill>
              <a:srgbClr val="D13319"/>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55ACD52-5869-4032-66ED-2968DC2EE41D}"/>
              </a:ext>
            </a:extLst>
          </p:cNvPr>
          <p:cNvSpPr txBox="1"/>
          <p:nvPr/>
        </p:nvSpPr>
        <p:spPr>
          <a:xfrm>
            <a:off x="1974555" y="4378524"/>
            <a:ext cx="1969653" cy="369332"/>
          </a:xfrm>
          <a:prstGeom prst="rect">
            <a:avLst/>
          </a:prstGeom>
          <a:noFill/>
        </p:spPr>
        <p:txBody>
          <a:bodyPr wrap="square" rtlCol="0">
            <a:spAutoFit/>
          </a:bodyPr>
          <a:lstStyle/>
          <a:p>
            <a:pPr algn="ctr"/>
            <a:r>
              <a:rPr lang="en-GB" b="1" dirty="0">
                <a:latin typeface="Arial" panose="020B0604020202020204" pitchFamily="34" charset="0"/>
                <a:cs typeface="Arial" panose="020B0604020202020204" pitchFamily="34" charset="0"/>
              </a:rPr>
              <a:t>Transect</a:t>
            </a:r>
          </a:p>
        </p:txBody>
      </p:sp>
      <p:sp>
        <p:nvSpPr>
          <p:cNvPr id="30" name="Rectangle 29">
            <a:extLst>
              <a:ext uri="{FF2B5EF4-FFF2-40B4-BE49-F238E27FC236}">
                <a16:creationId xmlns:a16="http://schemas.microsoft.com/office/drawing/2014/main" id="{267BB994-E81E-0939-9341-F7FBAF8901FA}"/>
              </a:ext>
            </a:extLst>
          </p:cNvPr>
          <p:cNvSpPr/>
          <p:nvPr/>
        </p:nvSpPr>
        <p:spPr>
          <a:xfrm>
            <a:off x="458015" y="2021532"/>
            <a:ext cx="227785" cy="3533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27408E7-65B0-CB66-2F6D-0CFA3118A7D8}"/>
              </a:ext>
            </a:extLst>
          </p:cNvPr>
          <p:cNvSpPr/>
          <p:nvPr/>
        </p:nvSpPr>
        <p:spPr>
          <a:xfrm>
            <a:off x="480072" y="4822378"/>
            <a:ext cx="227785" cy="3533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9000F187-260C-77A9-DC99-AF24FC4C103A}"/>
              </a:ext>
            </a:extLst>
          </p:cNvPr>
          <p:cNvGrpSpPr/>
          <p:nvPr/>
        </p:nvGrpSpPr>
        <p:grpSpPr>
          <a:xfrm>
            <a:off x="5069450" y="1630000"/>
            <a:ext cx="3562593" cy="3303950"/>
            <a:chOff x="5353033" y="1886977"/>
            <a:chExt cx="3562593" cy="3303950"/>
          </a:xfrm>
        </p:grpSpPr>
        <p:grpSp>
          <p:nvGrpSpPr>
            <p:cNvPr id="44" name="Group 43">
              <a:extLst>
                <a:ext uri="{FF2B5EF4-FFF2-40B4-BE49-F238E27FC236}">
                  <a16:creationId xmlns:a16="http://schemas.microsoft.com/office/drawing/2014/main" id="{6CA4F2AB-A005-E25D-A9EA-A3BFC7FF00DA}"/>
                </a:ext>
              </a:extLst>
            </p:cNvPr>
            <p:cNvGrpSpPr/>
            <p:nvPr/>
          </p:nvGrpSpPr>
          <p:grpSpPr>
            <a:xfrm>
              <a:off x="5353033" y="2223790"/>
              <a:ext cx="3535688" cy="2888810"/>
              <a:chOff x="5567125" y="2584315"/>
              <a:chExt cx="3232572" cy="2641151"/>
            </a:xfrm>
          </p:grpSpPr>
          <p:pic>
            <p:nvPicPr>
              <p:cNvPr id="5" name="Picture 4">
                <a:extLst>
                  <a:ext uri="{FF2B5EF4-FFF2-40B4-BE49-F238E27FC236}">
                    <a16:creationId xmlns:a16="http://schemas.microsoft.com/office/drawing/2014/main" id="{C8EEA39D-52C0-1A96-4EFC-985FFA9CBDEA}"/>
                  </a:ext>
                </a:extLst>
              </p:cNvPr>
              <p:cNvPicPr>
                <a:picLocks noChangeAspect="1"/>
              </p:cNvPicPr>
              <p:nvPr/>
            </p:nvPicPr>
            <p:blipFill>
              <a:blip r:embed="rId5"/>
              <a:srcRect b="19086"/>
              <a:stretch/>
            </p:blipFill>
            <p:spPr>
              <a:xfrm>
                <a:off x="5607364" y="2589539"/>
                <a:ext cx="3192333" cy="2635927"/>
              </a:xfrm>
              <a:prstGeom prst="rect">
                <a:avLst/>
              </a:prstGeom>
            </p:spPr>
          </p:pic>
          <p:sp>
            <p:nvSpPr>
              <p:cNvPr id="35" name="Rectangle 34">
                <a:extLst>
                  <a:ext uri="{FF2B5EF4-FFF2-40B4-BE49-F238E27FC236}">
                    <a16:creationId xmlns:a16="http://schemas.microsoft.com/office/drawing/2014/main" id="{8E630AB1-9D4B-A834-7286-30C0287E2C83}"/>
                  </a:ext>
                </a:extLst>
              </p:cNvPr>
              <p:cNvSpPr/>
              <p:nvPr/>
            </p:nvSpPr>
            <p:spPr>
              <a:xfrm>
                <a:off x="7140036" y="2795079"/>
                <a:ext cx="659439" cy="328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7FF7A8C4-F9C6-854F-3B68-2B0DBADC0F33}"/>
                  </a:ext>
                </a:extLst>
              </p:cNvPr>
              <p:cNvSpPr/>
              <p:nvPr/>
            </p:nvSpPr>
            <p:spPr>
              <a:xfrm>
                <a:off x="5567125" y="2584315"/>
                <a:ext cx="528875" cy="290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8F670B87-3017-5462-D2B8-3CD021751C94}"/>
                </a:ext>
              </a:extLst>
            </p:cNvPr>
            <p:cNvGrpSpPr/>
            <p:nvPr/>
          </p:nvGrpSpPr>
          <p:grpSpPr>
            <a:xfrm>
              <a:off x="6445569" y="2452700"/>
              <a:ext cx="1153549" cy="523220"/>
              <a:chOff x="6557122" y="1850756"/>
              <a:chExt cx="1153549" cy="523220"/>
            </a:xfrm>
          </p:grpSpPr>
          <p:sp>
            <p:nvSpPr>
              <p:cNvPr id="33" name="Oval 32">
                <a:extLst>
                  <a:ext uri="{FF2B5EF4-FFF2-40B4-BE49-F238E27FC236}">
                    <a16:creationId xmlns:a16="http://schemas.microsoft.com/office/drawing/2014/main" id="{9D868935-55BC-5477-C9C1-D1EC18BC13B9}"/>
                  </a:ext>
                </a:extLst>
              </p:cNvPr>
              <p:cNvSpPr/>
              <p:nvPr/>
            </p:nvSpPr>
            <p:spPr>
              <a:xfrm>
                <a:off x="6557122" y="1972947"/>
                <a:ext cx="91440" cy="91440"/>
              </a:xfrm>
              <a:prstGeom prst="ellipse">
                <a:avLst/>
              </a:prstGeom>
              <a:solidFill>
                <a:srgbClr val="CAEE8B"/>
              </a:solidFill>
              <a:ln>
                <a:solidFill>
                  <a:srgbClr val="CAEE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D886BCF0-B6B6-F2EF-E8BC-9470D5A08B67}"/>
                  </a:ext>
                </a:extLst>
              </p:cNvPr>
              <p:cNvSpPr/>
              <p:nvPr/>
            </p:nvSpPr>
            <p:spPr>
              <a:xfrm>
                <a:off x="6557122" y="2182644"/>
                <a:ext cx="91440" cy="91440"/>
              </a:xfrm>
              <a:prstGeom prst="ellipse">
                <a:avLst/>
              </a:prstGeom>
              <a:solidFill>
                <a:srgbClr val="BEBEBE"/>
              </a:solidFill>
              <a:ln>
                <a:solidFill>
                  <a:srgbClr val="BEBE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E4ED1A2-4A19-31FE-BC84-7647680C9B01}"/>
                  </a:ext>
                </a:extLst>
              </p:cNvPr>
              <p:cNvSpPr txBox="1"/>
              <p:nvPr/>
            </p:nvSpPr>
            <p:spPr>
              <a:xfrm>
                <a:off x="6624654" y="1850756"/>
                <a:ext cx="1086017" cy="523220"/>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Marsh</a:t>
                </a:r>
              </a:p>
              <a:p>
                <a:r>
                  <a:rPr lang="en-US" sz="1400" dirty="0">
                    <a:latin typeface="Arial" panose="020B0604020202020204" pitchFamily="34" charset="0"/>
                    <a:cs typeface="Arial" panose="020B0604020202020204" pitchFamily="34" charset="0"/>
                  </a:rPr>
                  <a:t>Mudflat</a:t>
                </a:r>
                <a:endParaRPr lang="en-GB" sz="1400" dirty="0">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EDBF97BD-B364-3941-3143-E1E9EF00554E}"/>
                </a:ext>
              </a:extLst>
            </p:cNvPr>
            <p:cNvGrpSpPr/>
            <p:nvPr/>
          </p:nvGrpSpPr>
          <p:grpSpPr>
            <a:xfrm>
              <a:off x="7387231" y="2447577"/>
              <a:ext cx="1143776" cy="523220"/>
              <a:chOff x="6554969" y="1898499"/>
              <a:chExt cx="1143776" cy="523220"/>
            </a:xfrm>
          </p:grpSpPr>
          <p:sp>
            <p:nvSpPr>
              <p:cNvPr id="40" name="Oval 39">
                <a:extLst>
                  <a:ext uri="{FF2B5EF4-FFF2-40B4-BE49-F238E27FC236}">
                    <a16:creationId xmlns:a16="http://schemas.microsoft.com/office/drawing/2014/main" id="{C665A723-C7D4-0085-1B69-202FC3E8C3F3}"/>
                  </a:ext>
                </a:extLst>
              </p:cNvPr>
              <p:cNvSpPr/>
              <p:nvPr/>
            </p:nvSpPr>
            <p:spPr>
              <a:xfrm>
                <a:off x="6554969" y="2002272"/>
                <a:ext cx="91440" cy="914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3C2D503C-D3A9-55CC-7BA8-8E8E6964D61D}"/>
                  </a:ext>
                </a:extLst>
              </p:cNvPr>
              <p:cNvSpPr/>
              <p:nvPr/>
            </p:nvSpPr>
            <p:spPr>
              <a:xfrm>
                <a:off x="6554969" y="2233906"/>
                <a:ext cx="91440" cy="9144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09CFEBF-5BA1-59EA-F8AD-0FDB18472764}"/>
                  </a:ext>
                </a:extLst>
              </p:cNvPr>
              <p:cNvSpPr txBox="1"/>
              <p:nvPr/>
            </p:nvSpPr>
            <p:spPr>
              <a:xfrm>
                <a:off x="6612728" y="1898499"/>
                <a:ext cx="1086017" cy="523220"/>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East</a:t>
                </a:r>
              </a:p>
              <a:p>
                <a:r>
                  <a:rPr lang="en-US" sz="1400" dirty="0">
                    <a:latin typeface="Arial" panose="020B0604020202020204" pitchFamily="34" charset="0"/>
                    <a:cs typeface="Arial" panose="020B0604020202020204" pitchFamily="34" charset="0"/>
                  </a:rPr>
                  <a:t>West</a:t>
                </a:r>
                <a:endParaRPr lang="en-GB" sz="1400" dirty="0">
                  <a:latin typeface="Arial" panose="020B0604020202020204" pitchFamily="34" charset="0"/>
                  <a:cs typeface="Arial" panose="020B0604020202020204" pitchFamily="34" charset="0"/>
                </a:endParaRPr>
              </a:p>
            </p:txBody>
          </p:sp>
        </p:grpSp>
        <p:sp>
          <p:nvSpPr>
            <p:cNvPr id="47" name="TextBox 46">
              <a:extLst>
                <a:ext uri="{FF2B5EF4-FFF2-40B4-BE49-F238E27FC236}">
                  <a16:creationId xmlns:a16="http://schemas.microsoft.com/office/drawing/2014/main" id="{69DABC4F-4A6A-BA1B-4DF8-8A389F9DFAFA}"/>
                </a:ext>
              </a:extLst>
            </p:cNvPr>
            <p:cNvSpPr txBox="1"/>
            <p:nvPr/>
          </p:nvSpPr>
          <p:spPr>
            <a:xfrm rot="16200000">
              <a:off x="4357771" y="3520281"/>
              <a:ext cx="2706411" cy="314048"/>
            </a:xfrm>
            <a:prstGeom prst="rect">
              <a:avLst/>
            </a:prstGeom>
            <a:solidFill>
              <a:schemeClr val="bg1"/>
            </a:solidFill>
          </p:spPr>
          <p:txBody>
            <a:bodyPr wrap="square">
              <a:spAutoFit/>
            </a:bodyPr>
            <a:lstStyle/>
            <a:p>
              <a:pPr algn="ctr"/>
              <a:r>
                <a:rPr lang="en-GB" altLang="zh-CN" sz="1400" b="1" dirty="0">
                  <a:latin typeface="Arial" panose="020B0604020202020204" pitchFamily="34" charset="0"/>
                  <a:cs typeface="Arial" panose="020B0604020202020204" pitchFamily="34" charset="0"/>
                </a:rPr>
                <a:t>Wave height (</a:t>
              </a:r>
              <a:r>
                <a:rPr lang="en-GB" sz="1400" b="1" dirty="0">
                  <a:latin typeface="Arial" panose="020B0604020202020204" pitchFamily="34" charset="0"/>
                  <a:cs typeface="Arial" panose="020B0604020202020204" pitchFamily="34" charset="0"/>
                </a:rPr>
                <a:t>m)</a:t>
              </a:r>
            </a:p>
          </p:txBody>
        </p:sp>
        <p:sp>
          <p:nvSpPr>
            <p:cNvPr id="48" name="TextBox 47">
              <a:extLst>
                <a:ext uri="{FF2B5EF4-FFF2-40B4-BE49-F238E27FC236}">
                  <a16:creationId xmlns:a16="http://schemas.microsoft.com/office/drawing/2014/main" id="{41A2414A-44D3-7DA0-74F2-E21E8F4A7ECD}"/>
                </a:ext>
              </a:extLst>
            </p:cNvPr>
            <p:cNvSpPr txBox="1"/>
            <p:nvPr/>
          </p:nvSpPr>
          <p:spPr>
            <a:xfrm>
              <a:off x="6096000" y="4883150"/>
              <a:ext cx="2492942" cy="307777"/>
            </a:xfrm>
            <a:prstGeom prst="rect">
              <a:avLst/>
            </a:prstGeom>
            <a:solidFill>
              <a:schemeClr val="bg1"/>
            </a:solidFill>
          </p:spPr>
          <p:txBody>
            <a:bodyPr wrap="square" rtlCol="0">
              <a:spAutoFit/>
            </a:bodyPr>
            <a:lstStyle/>
            <a:p>
              <a:pPr algn="ctr"/>
              <a:r>
                <a:rPr lang="en-GB" sz="1400" b="1" dirty="0">
                  <a:latin typeface="Arial" panose="020B0604020202020204" pitchFamily="34" charset="0"/>
                  <a:cs typeface="Arial" panose="020B0604020202020204" pitchFamily="34" charset="0"/>
                </a:rPr>
                <a:t>Water depth at dike toe (m)</a:t>
              </a:r>
            </a:p>
          </p:txBody>
        </p:sp>
        <p:sp>
          <p:nvSpPr>
            <p:cNvPr id="51" name="TextBox 50">
              <a:extLst>
                <a:ext uri="{FF2B5EF4-FFF2-40B4-BE49-F238E27FC236}">
                  <a16:creationId xmlns:a16="http://schemas.microsoft.com/office/drawing/2014/main" id="{318E5147-C389-4733-F4EE-6B203442302E}"/>
                </a:ext>
              </a:extLst>
            </p:cNvPr>
            <p:cNvSpPr txBox="1"/>
            <p:nvPr/>
          </p:nvSpPr>
          <p:spPr>
            <a:xfrm>
              <a:off x="6137190" y="1886977"/>
              <a:ext cx="2778436" cy="369332"/>
            </a:xfrm>
            <a:prstGeom prst="rect">
              <a:avLst/>
            </a:prstGeom>
            <a:noFill/>
          </p:spPr>
          <p:txBody>
            <a:bodyPr wrap="square">
              <a:spAutoFit/>
            </a:bodyPr>
            <a:lstStyle/>
            <a:p>
              <a:r>
                <a:rPr lang="en-GB" altLang="zh-CN" sz="1800" b="1" dirty="0">
                  <a:latin typeface="Arial" panose="020B0604020202020204" pitchFamily="34" charset="0"/>
                  <a:cs typeface="Arial" panose="020B0604020202020204" pitchFamily="34" charset="0"/>
                </a:rPr>
                <a:t>Wave height at dike toe </a:t>
              </a:r>
              <a:endParaRPr lang="en-GB" dirty="0"/>
            </a:p>
          </p:txBody>
        </p:sp>
      </p:grpSp>
      <p:grpSp>
        <p:nvGrpSpPr>
          <p:cNvPr id="55" name="Group 54">
            <a:extLst>
              <a:ext uri="{FF2B5EF4-FFF2-40B4-BE49-F238E27FC236}">
                <a16:creationId xmlns:a16="http://schemas.microsoft.com/office/drawing/2014/main" id="{4C0CE6C5-46AA-C769-B717-F36E31767067}"/>
              </a:ext>
            </a:extLst>
          </p:cNvPr>
          <p:cNvGrpSpPr/>
          <p:nvPr/>
        </p:nvGrpSpPr>
        <p:grpSpPr>
          <a:xfrm>
            <a:off x="8907187" y="2522396"/>
            <a:ext cx="3131154" cy="3347107"/>
            <a:chOff x="8980630" y="1843820"/>
            <a:chExt cx="3131154" cy="3347107"/>
          </a:xfrm>
        </p:grpSpPr>
        <p:pic>
          <p:nvPicPr>
            <p:cNvPr id="3" name="Picture 2">
              <a:extLst>
                <a:ext uri="{FF2B5EF4-FFF2-40B4-BE49-F238E27FC236}">
                  <a16:creationId xmlns:a16="http://schemas.microsoft.com/office/drawing/2014/main" id="{B060B43C-0C64-0315-AE7D-845C3A101010}"/>
                </a:ext>
              </a:extLst>
            </p:cNvPr>
            <p:cNvPicPr>
              <a:picLocks noChangeAspect="1"/>
            </p:cNvPicPr>
            <p:nvPr/>
          </p:nvPicPr>
          <p:blipFill>
            <a:blip r:embed="rId6"/>
            <a:stretch>
              <a:fillRect/>
            </a:stretch>
          </p:blipFill>
          <p:spPr>
            <a:xfrm>
              <a:off x="9333348" y="1948670"/>
              <a:ext cx="2778436" cy="2984452"/>
            </a:xfrm>
            <a:prstGeom prst="rect">
              <a:avLst/>
            </a:prstGeom>
          </p:spPr>
        </p:pic>
        <p:sp>
          <p:nvSpPr>
            <p:cNvPr id="32" name="TextBox 31">
              <a:extLst>
                <a:ext uri="{FF2B5EF4-FFF2-40B4-BE49-F238E27FC236}">
                  <a16:creationId xmlns:a16="http://schemas.microsoft.com/office/drawing/2014/main" id="{02CB9B5C-93E2-8BF9-1E60-9627F3F22A50}"/>
                </a:ext>
              </a:extLst>
            </p:cNvPr>
            <p:cNvSpPr txBox="1"/>
            <p:nvPr/>
          </p:nvSpPr>
          <p:spPr>
            <a:xfrm>
              <a:off x="9909758" y="4883150"/>
              <a:ext cx="1651000" cy="307777"/>
            </a:xfrm>
            <a:prstGeom prst="rect">
              <a:avLst/>
            </a:prstGeom>
            <a:noFill/>
          </p:spPr>
          <p:txBody>
            <a:bodyPr wrap="square" rtlCol="0">
              <a:spAutoFit/>
            </a:bodyPr>
            <a:lstStyle/>
            <a:p>
              <a:pPr algn="ctr"/>
              <a:r>
                <a:rPr lang="en-GB" sz="1400" b="1" dirty="0">
                  <a:latin typeface="Arial" panose="020B0604020202020204" pitchFamily="34" charset="0"/>
                  <a:cs typeface="Arial" panose="020B0604020202020204" pitchFamily="34" charset="0"/>
                </a:rPr>
                <a:t>Marsh width (m)</a:t>
              </a:r>
            </a:p>
          </p:txBody>
        </p:sp>
        <p:sp>
          <p:nvSpPr>
            <p:cNvPr id="46" name="TextBox 45">
              <a:extLst>
                <a:ext uri="{FF2B5EF4-FFF2-40B4-BE49-F238E27FC236}">
                  <a16:creationId xmlns:a16="http://schemas.microsoft.com/office/drawing/2014/main" id="{EFFAFFEA-2076-C429-A7B7-81BB0E836A07}"/>
                </a:ext>
              </a:extLst>
            </p:cNvPr>
            <p:cNvSpPr txBox="1"/>
            <p:nvPr/>
          </p:nvSpPr>
          <p:spPr>
            <a:xfrm rot="16200000">
              <a:off x="7774391" y="3404455"/>
              <a:ext cx="2720256" cy="307777"/>
            </a:xfrm>
            <a:prstGeom prst="rect">
              <a:avLst/>
            </a:prstGeom>
            <a:noFill/>
          </p:spPr>
          <p:txBody>
            <a:bodyPr wrap="square">
              <a:spAutoFit/>
            </a:bodyPr>
            <a:lstStyle/>
            <a:p>
              <a:pPr algn="ctr"/>
              <a:r>
                <a:rPr lang="en-US" altLang="zh-CN" sz="1400" b="1" dirty="0">
                  <a:latin typeface="Arial" panose="020B0604020202020204" pitchFamily="34" charset="0"/>
                  <a:cs typeface="Arial" panose="020B0604020202020204" pitchFamily="34" charset="0"/>
                </a:rPr>
                <a:t>B</a:t>
              </a:r>
              <a:r>
                <a:rPr lang="en-GB" sz="1400" b="1" dirty="0">
                  <a:latin typeface="Arial" panose="020B0604020202020204" pitchFamily="34" charset="0"/>
                  <a:cs typeface="Arial" panose="020B0604020202020204" pitchFamily="34" charset="0"/>
                </a:rPr>
                <a:t>each wrack levels (m)</a:t>
              </a:r>
            </a:p>
          </p:txBody>
        </p:sp>
        <p:sp>
          <p:nvSpPr>
            <p:cNvPr id="49" name="Rectangle 48">
              <a:extLst>
                <a:ext uri="{FF2B5EF4-FFF2-40B4-BE49-F238E27FC236}">
                  <a16:creationId xmlns:a16="http://schemas.microsoft.com/office/drawing/2014/main" id="{B4B92B5E-D4B0-8581-A441-67837B7900C6}"/>
                </a:ext>
              </a:extLst>
            </p:cNvPr>
            <p:cNvSpPr/>
            <p:nvPr/>
          </p:nvSpPr>
          <p:spPr>
            <a:xfrm>
              <a:off x="9942246" y="2277605"/>
              <a:ext cx="1550439" cy="4211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D4B895BE-7F16-0B6E-E75C-9C9A7EC46856}"/>
                </a:ext>
              </a:extLst>
            </p:cNvPr>
            <p:cNvSpPr txBox="1"/>
            <p:nvPr/>
          </p:nvSpPr>
          <p:spPr>
            <a:xfrm>
              <a:off x="9721840" y="1843820"/>
              <a:ext cx="2368466" cy="369332"/>
            </a:xfrm>
            <a:prstGeom prst="rect">
              <a:avLst/>
            </a:prstGeom>
            <a:noFill/>
          </p:spPr>
          <p:txBody>
            <a:bodyPr wrap="square">
              <a:spAutoFit/>
            </a:bodyPr>
            <a:lstStyle/>
            <a:p>
              <a:r>
                <a:rPr lang="en-GB" sz="1800" b="1" dirty="0">
                  <a:latin typeface="Arial" panose="020B0604020202020204" pitchFamily="34" charset="0"/>
                  <a:cs typeface="Arial" panose="020B0604020202020204" pitchFamily="34" charset="0"/>
                </a:rPr>
                <a:t>Beach wrack levels </a:t>
              </a:r>
              <a:endParaRPr lang="en-GB" dirty="0"/>
            </a:p>
          </p:txBody>
        </p:sp>
      </p:grpSp>
    </p:spTree>
    <p:extLst>
      <p:ext uri="{BB962C8B-B14F-4D97-AF65-F5344CB8AC3E}">
        <p14:creationId xmlns:p14="http://schemas.microsoft.com/office/powerpoint/2010/main" val="3671038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460DF8-EA21-1317-3EE7-C841B69194EC}"/>
              </a:ext>
            </a:extLst>
          </p:cNvPr>
          <p:cNvSpPr/>
          <p:nvPr/>
        </p:nvSpPr>
        <p:spPr>
          <a:xfrm>
            <a:off x="232012" y="5779911"/>
            <a:ext cx="3771331" cy="1078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BB27F93A-C9D0-A7C4-A483-2A869BF3F5BE}"/>
              </a:ext>
            </a:extLst>
          </p:cNvPr>
          <p:cNvPicPr>
            <a:picLocks noChangeAspect="1"/>
          </p:cNvPicPr>
          <p:nvPr/>
        </p:nvPicPr>
        <p:blipFill>
          <a:blip r:embed="rId2"/>
          <a:stretch>
            <a:fillRect/>
          </a:stretch>
        </p:blipFill>
        <p:spPr>
          <a:xfrm>
            <a:off x="1100666" y="1808542"/>
            <a:ext cx="9990667" cy="5049458"/>
          </a:xfrm>
          <a:prstGeom prst="rect">
            <a:avLst/>
          </a:prstGeom>
        </p:spPr>
      </p:pic>
      <p:sp>
        <p:nvSpPr>
          <p:cNvPr id="7" name="TextBox 6">
            <a:extLst>
              <a:ext uri="{FF2B5EF4-FFF2-40B4-BE49-F238E27FC236}">
                <a16:creationId xmlns:a16="http://schemas.microsoft.com/office/drawing/2014/main" id="{CB817672-35C5-A399-D1C4-B8560E542931}"/>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Main factors affecting rates of wind wave attenuation</a:t>
            </a:r>
            <a:endParaRPr lang="en-GB"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713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0E626-E7EF-9717-5519-D028B707EB8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F666309-8B9F-284F-D433-EDB341D5DE1A}"/>
              </a:ext>
            </a:extLst>
          </p:cNvPr>
          <p:cNvSpPr/>
          <p:nvPr/>
        </p:nvSpPr>
        <p:spPr>
          <a:xfrm>
            <a:off x="232012" y="5779911"/>
            <a:ext cx="3771331" cy="1078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F3D95D2-E52A-574C-B6B3-4631F110EFAE}"/>
              </a:ext>
            </a:extLst>
          </p:cNvPr>
          <p:cNvPicPr>
            <a:picLocks noChangeAspect="1"/>
          </p:cNvPicPr>
          <p:nvPr/>
        </p:nvPicPr>
        <p:blipFill>
          <a:blip r:embed="rId2"/>
          <a:srcRect t="47183"/>
          <a:stretch/>
        </p:blipFill>
        <p:spPr>
          <a:xfrm>
            <a:off x="1100666" y="4191000"/>
            <a:ext cx="9990667" cy="2667000"/>
          </a:xfrm>
          <a:prstGeom prst="rect">
            <a:avLst/>
          </a:prstGeom>
        </p:spPr>
      </p:pic>
      <p:sp>
        <p:nvSpPr>
          <p:cNvPr id="7" name="TextBox 6">
            <a:extLst>
              <a:ext uri="{FF2B5EF4-FFF2-40B4-BE49-F238E27FC236}">
                <a16:creationId xmlns:a16="http://schemas.microsoft.com/office/drawing/2014/main" id="{69919C8E-ABAC-21EE-5C1C-DDB9665E8FDA}"/>
              </a:ext>
            </a:extLst>
          </p:cNvPr>
          <p:cNvSpPr txBox="1"/>
          <p:nvPr/>
        </p:nvSpPr>
        <p:spPr>
          <a:xfrm>
            <a:off x="5578" y="366807"/>
            <a:ext cx="12186422" cy="523220"/>
          </a:xfrm>
          <a:prstGeom prst="rect">
            <a:avLst/>
          </a:prstGeom>
          <a:noFill/>
        </p:spPr>
        <p:txBody>
          <a:bodyPr wrap="square" rtlCol="0">
            <a:spAutoFit/>
          </a:bodyPr>
          <a:lstStyle/>
          <a:p>
            <a:pPr algn="ctr"/>
            <a:r>
              <a:rPr lang="en-US" sz="2800" b="1" dirty="0">
                <a:solidFill>
                  <a:schemeClr val="bg1"/>
                </a:solidFill>
                <a:latin typeface="Arial" panose="020B0604020202020204" pitchFamily="34" charset="0"/>
                <a:cs typeface="Arial" panose="020B0604020202020204" pitchFamily="34" charset="0"/>
              </a:rPr>
              <a:t>Applications of ML</a:t>
            </a:r>
            <a:endParaRPr lang="en-GB" sz="28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E36C474-B6DA-2E63-1F59-27EBC6AE29D3}"/>
              </a:ext>
            </a:extLst>
          </p:cNvPr>
          <p:cNvSpPr txBox="1"/>
          <p:nvPr/>
        </p:nvSpPr>
        <p:spPr>
          <a:xfrm>
            <a:off x="1524000" y="1485900"/>
            <a:ext cx="5549900" cy="1169551"/>
          </a:xfrm>
          <a:prstGeom prst="rect">
            <a:avLst/>
          </a:prstGeom>
          <a:noFill/>
        </p:spPr>
        <p:txBody>
          <a:bodyPr wrap="square" rtlCol="0">
            <a:spAutoFit/>
          </a:bodyPr>
          <a:lstStyle/>
          <a:p>
            <a:r>
              <a:rPr lang="en-GB" dirty="0"/>
              <a:t>Improving parameterization </a:t>
            </a:r>
          </a:p>
          <a:p>
            <a:endParaRPr lang="en-GB" dirty="0"/>
          </a:p>
          <a:p>
            <a:r>
              <a:rPr lang="en-GB" dirty="0"/>
              <a:t>Surrogate models </a:t>
            </a:r>
          </a:p>
          <a:p>
            <a:endParaRPr lang="en-GB" dirty="0"/>
          </a:p>
          <a:p>
            <a:r>
              <a:rPr lang="en-GB" dirty="0"/>
              <a:t>Emulation (fast sensitivity analysis)  </a:t>
            </a:r>
          </a:p>
        </p:txBody>
      </p:sp>
    </p:spTree>
    <p:extLst>
      <p:ext uri="{BB962C8B-B14F-4D97-AF65-F5344CB8AC3E}">
        <p14:creationId xmlns:p14="http://schemas.microsoft.com/office/powerpoint/2010/main" val="43369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B61A83-7C5D-6B53-DAA4-3000682152FE}"/>
              </a:ext>
            </a:extLst>
          </p:cNvPr>
          <p:cNvPicPr>
            <a:picLocks noChangeAspect="1"/>
          </p:cNvPicPr>
          <p:nvPr/>
        </p:nvPicPr>
        <p:blipFill>
          <a:blip r:embed="rId2"/>
          <a:stretch>
            <a:fillRect/>
          </a:stretch>
        </p:blipFill>
        <p:spPr>
          <a:xfrm>
            <a:off x="6096000" y="2212713"/>
            <a:ext cx="5503727" cy="3376918"/>
          </a:xfrm>
          <a:prstGeom prst="rect">
            <a:avLst/>
          </a:prstGeom>
        </p:spPr>
      </p:pic>
      <p:pic>
        <p:nvPicPr>
          <p:cNvPr id="5" name="Picture 4">
            <a:extLst>
              <a:ext uri="{FF2B5EF4-FFF2-40B4-BE49-F238E27FC236}">
                <a16:creationId xmlns:a16="http://schemas.microsoft.com/office/drawing/2014/main" id="{7A04CD88-2839-5411-4EB8-8C0E8D36480F}"/>
              </a:ext>
            </a:extLst>
          </p:cNvPr>
          <p:cNvPicPr>
            <a:picLocks noChangeAspect="1"/>
          </p:cNvPicPr>
          <p:nvPr/>
        </p:nvPicPr>
        <p:blipFill>
          <a:blip r:embed="rId3"/>
          <a:stretch>
            <a:fillRect/>
          </a:stretch>
        </p:blipFill>
        <p:spPr>
          <a:xfrm>
            <a:off x="233464" y="2212713"/>
            <a:ext cx="5408579" cy="3419298"/>
          </a:xfrm>
          <a:prstGeom prst="rect">
            <a:avLst/>
          </a:prstGeom>
        </p:spPr>
      </p:pic>
      <p:sp>
        <p:nvSpPr>
          <p:cNvPr id="6" name="TextBox 5">
            <a:extLst>
              <a:ext uri="{FF2B5EF4-FFF2-40B4-BE49-F238E27FC236}">
                <a16:creationId xmlns:a16="http://schemas.microsoft.com/office/drawing/2014/main" id="{F3FB5261-B5A6-8B18-8DAE-4D6B634DCE43}"/>
              </a:ext>
            </a:extLst>
          </p:cNvPr>
          <p:cNvSpPr txBox="1"/>
          <p:nvPr/>
        </p:nvSpPr>
        <p:spPr>
          <a:xfrm>
            <a:off x="17649" y="319926"/>
            <a:ext cx="12186422" cy="523220"/>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ANN for </a:t>
            </a:r>
            <a:r>
              <a:rPr lang="en-US" sz="2800" b="1" dirty="0">
                <a:latin typeface="Arial" panose="020B0604020202020204" pitchFamily="34" charset="0"/>
                <a:cs typeface="Arial" panose="020B0604020202020204" pitchFamily="34" charset="0"/>
              </a:rPr>
              <a:t>wave attenuation by rigid vegetation</a:t>
            </a:r>
            <a:endParaRPr lang="en-GB"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CED6F48-D47C-C1CD-7EFB-77C7DA8FD080}"/>
              </a:ext>
            </a:extLst>
          </p:cNvPr>
          <p:cNvSpPr txBox="1"/>
          <p:nvPr/>
        </p:nvSpPr>
        <p:spPr>
          <a:xfrm>
            <a:off x="9223512" y="6162261"/>
            <a:ext cx="2262809" cy="375813"/>
          </a:xfrm>
          <a:prstGeom prst="rect">
            <a:avLst/>
          </a:prstGeom>
          <a:noFill/>
        </p:spPr>
        <p:txBody>
          <a:bodyPr wrap="square">
            <a:spAutoFit/>
          </a:bodyPr>
          <a:lstStyle/>
          <a:p>
            <a:r>
              <a:rPr lang="en-GB" dirty="0"/>
              <a:t>Wang et al. 2023</a:t>
            </a:r>
          </a:p>
        </p:txBody>
      </p:sp>
    </p:spTree>
    <p:extLst>
      <p:ext uri="{BB962C8B-B14F-4D97-AF65-F5344CB8AC3E}">
        <p14:creationId xmlns:p14="http://schemas.microsoft.com/office/powerpoint/2010/main" val="4143191074"/>
      </p:ext>
    </p:extLst>
  </p:cSld>
  <p:clrMapOvr>
    <a:masterClrMapping/>
  </p:clrMapOvr>
</p:sld>
</file>

<file path=ppt/theme/theme1.xml><?xml version="1.0" encoding="utf-8"?>
<a:theme xmlns:a="http://schemas.openxmlformats.org/drawingml/2006/main" name="Oxford">
  <a:themeElements>
    <a:clrScheme name="Simple Light">
      <a:dk1>
        <a:srgbClr val="002147"/>
      </a:dk1>
      <a:lt1>
        <a:srgbClr val="FFFFFF"/>
      </a:lt1>
      <a:dk2>
        <a:srgbClr val="007D8A"/>
      </a:dk2>
      <a:lt2>
        <a:srgbClr val="003E51"/>
      </a:lt2>
      <a:accent1>
        <a:srgbClr val="6DCDB8"/>
      </a:accent1>
      <a:accent2>
        <a:srgbClr val="F85275"/>
      </a:accent2>
      <a:accent3>
        <a:srgbClr val="F68D2E"/>
      </a:accent3>
      <a:accent4>
        <a:srgbClr val="C4D600"/>
      </a:accent4>
      <a:accent5>
        <a:srgbClr val="A79D96"/>
      </a:accent5>
      <a:accent6>
        <a:srgbClr val="C7C2BC"/>
      </a:accent6>
      <a:hlink>
        <a:srgbClr val="6DCDB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Oxford theme</Template>
  <TotalTime>4343</TotalTime>
  <Words>1121</Words>
  <Application>Microsoft Office PowerPoint</Application>
  <PresentationFormat>Widescreen</PresentationFormat>
  <Paragraphs>134</Paragraphs>
  <Slides>24</Slides>
  <Notes>12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ElsevierGulliver</vt:lpstr>
      <vt:lpstr>Inter</vt:lpstr>
      <vt:lpstr>Aptos</vt:lpstr>
      <vt:lpstr>Arial</vt:lpstr>
      <vt:lpstr>Roboto</vt:lpstr>
      <vt:lpstr>Oxford</vt:lpstr>
      <vt:lpstr>ML for Sustainable Infrastructure:  NBS for storm protection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 mo</dc:creator>
  <cp:lastModifiedBy>yu mo</cp:lastModifiedBy>
  <cp:revision>29</cp:revision>
  <dcterms:created xsi:type="dcterms:W3CDTF">2024-10-17T13:35:32Z</dcterms:created>
  <dcterms:modified xsi:type="dcterms:W3CDTF">2024-11-22T12:06:27Z</dcterms:modified>
</cp:coreProperties>
</file>